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Úvod" id="{DD5596ED-3892-5157-DD9F-3DE1607A0C7F}">
          <p14:sldIdLst>
            <p14:sldId id="256"/>
            <p14:sldId id="257"/>
            <p14:sldId id="258"/>
            <p14:sldId id="259"/>
          </p14:sldIdLst>
        </p14:section>
        <p14:section name="Časť 1: Komunikačný manuál" id="{24D59896-B29D-282D-1C10-4A3F3CDA858E}">
          <p14:sldIdLst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  <p14:section name="Časť 2: Ďalšie metodiky" id="{E2DBB659-F326-EAE7-272C-47E498319DCD}">
          <p14:sldIdLst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</p14:sldIdLst>
        </p14:section>
        <p14:section name="Časť 3: Prax" id="{08394367-FA3D-331F-366C-54AD3FA084AD}">
          <p14:sldIdLst>
            <p14:sldId id="280"/>
            <p14:sldId id="281"/>
            <p14:sldId id="282"/>
            <p14:sldId id="283"/>
            <p14:sldId id="284"/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1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875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Privítanie. Na fotke je Peťo Išpold – plavec a triatlonista, strieborný medailista zo Svetových hier Special Olympics v Abú Zabí 2019 a hovorca športovcov. Celý manuál, s ktorým dnes pracujeme, je napísaný v prvej osobe – jeho ústami. To je dôležitý odkaz hneď na začiatku: o športovcoch s intelektuálnym znevýhodnením nehovoríme bez nich.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Ukážte študentom štruktúru vopred – presne tak, ako to odporúča manuál (bod 12) pre športovcov. Môžete to aj nahlas pomenovať: „Robím teraz to, čo chcem, aby ste robili vy – hovorím vám, čo nás čaká.“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Interaktívny štart: prečítajte tvrdenia a nechajte študentov hlasovať zdvihnutou rukou (palec hore = pravda, palec dole = mýtus). Až potom prejdite na ďalší slajd s odpoveďami.
Odpovede: 1 mýtus, 2 mýtus, 3 pravda, 4 mýtus.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Krátko okomentujte každú odpoveď. Pri tvrdení 2 môžete pridať tip z odporúčaní Special Olympics: hovor pomalšie, nie hlasnejšie – hlasitosť zrozumiteľnosť nezvýši.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Manuál má 27 bodov. Aby sa dali ľahšie zapamätať, rozdelili sme ich do piatich tém. Čísla bodov ostávajú rovnaké ako v brožúre, takže si ich študenti nájdu aj v tlačenej verzii.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Prehľad: ktoré body patria do ktorej témy. Môžete sa študentov opýtať, ktorá téma je pre nich najväčšou novinkou.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 1: rovnaká diagnóza neznamená rovnaký prístup. Bod 9: komunikačný štýl si zisťujeme – nepredpokladáme ho. Bod 13: rodič alebo asistent je pre trénera najrýchlejší zdroj informácií; odporúčame krátky vstupný rozhovor alebo jednoduchý dotazník pred prvým tréningom.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 19 je jedna z najčastejších chýb v praxi aj v zdravotníctve: dospelí sa rozprávajú ponad hlavu športovca. Pravidlo: najprv športovec, až potom rodič/asistent. Bod 14: pridružené diagnózy, diéty, strachy – zisťujte ich vopred, ideálne písomne.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 3: ľudia s intelektuálnym znevýhodnením a najmä ľudia s autizmom často chápu reč doslovne. Frazeologizmy typu „zlom väz“ alebo „daj do toho srdce“ môžu vystrašiť alebo zmiasť.
Bod 7: záporná otázka („Nejdeš?“) je dvojznačná – odpoveď „nie“ môže znamenať „nejdem“ aj „áno, idem“.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 10: dajte čas na spracovanie. Prakticky: po otázke si v duchu napočítajte do 10. Ak treba, otázku zopakujte rovnakými slovami (nie inými – to by bola nová informácia na spracovanie), alebo ju ukážte.
Bod 11: nadmerná pomoc berie športovcovi príležitosť. Cieľ je samostatnosť.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 2: ukážka je silnejšia ako slovo – v metodike Special Olympics sa používa postup Vysvetli – Ukáž – Napodob (rozoberieme v časti 2). Bod 4: bezpečnosť – športovci v nadšení často precenia sily. Bod 5: komfortná zóna – malé kroky, ale nebojte sa výzvy.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 12: zmena plánu je pre mnohých športovcov veľmi náročná – zmenu ohláste čo najskôr a vysvetlite. Bod 25: „lebo som to povedal“ nefunguje; vysvetlenie áno. Bod 26: láskavo, ale prísne – pravidlá platia pre všetkých a vysoké očakávania sú prejavom rešpektu.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 8: tréner je emočný termostat skupiny – ak zvýši hlas, situácia eskaluje. Bod 15: hranice v dotyku sú v poriadku, len ich treba láskavo vysvetliť. Bod 18: dohodnite pravidlá komunikácie mimo tréningu; pripomeňte aj Etický kódex ŠOS – ochrana osobných údajov a fotografií. Bod 23: zlá nálada nie je zlyhanie trénera.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 16: infantilizácia (zdrobneniny, detský tón k dospelému) je najčastejšia neúmyselná chyba. Bod 17: pochvala má byť konkrétna – tento príklad pochádza priamo z tréningových materiálov Special Olympics: športovec tak vie nielen, že bol dobrý, ale aj čo presne urobil dobre. Bod 20: jazyk – hovoríme o človeku, nie o diagnóze.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Bod 22: intelektuálne znevýhodnenie nie je choroba. Najlepší nástroj je spoločné športovanie – program Unified Sports (zjednotený šport) spája v jednom tíme športovcov s intelektuálnym znevýhodnením a bez neho. Bod 24: pamäť a záujmy sú skvelý most ku komunikácii a motivácii. Bod 27: radosť a spontánnosť sú súčasťou ducha Special Olympics.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 tejto časti ukážeme, že manuál ŠOS je v súlade s medzinárodne uznávanými prístupmi: SPELL (National Autistic Society, UK), štruktúrované učenie TEACCH (University of North Carolina), vizuálna podpora a alternatívna komunikácia, sociálne príbehy, ľahké čítanie (Inclusion Europe) a trénerské postupy Special Olympics.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SPELL je rámec britskej National Autistic Society pre podporu detí aj dospelých s autizmom. Päť princípov: Structure (štruktúra), Positive approaches and expectations (pozitívny prístup a očakávania), Empathy (empatia), Low arousal (nízka miera podnetov), Links (prepojenia). Dôraz je na zmenu prostredia a nášho prístupu, nie na „opravovanie“ človeka. Je kompatibilný s TEACCH. Všimnite si prepojenia s manuálom: S = bod 12, P = body 17 a 24, E = body 9 a 14, L (low arousal) = bod 8, L (links) = bod 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TEACCH vznikol na University of North Carolina; vychádza z toho, že ľudia s autizmom sú prevažne vizuálne typy a lepšie rozumejú vizuálne podaným pokynom. Na Slovensku sa využíva aj v školách pre žiakov s mentálnym postihnutím. Štyri zložky štruktúrovaného učenia: fyzická štruktúra, vizuálny denný režim, pracovný systém, organizácia úlohy. Prehľad výskumov (Kliemann, 2014) uvádza vizuálny denný režim ako prax podloženú dôkazmi; ostatné zložky sú sľubné, ale potrebujú ďalší výskum – dobrá poznámka pre študentov o tom, ako čítať „overené metódy“.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Augmentatívna a alternatívna komunikácia (AAC) zahŕňa všetko, čo dopĺňa alebo nahrádza reč: piktogramy, komunikačné karty, systém výmeny obrázkov PECS, znakové systémy (napr. Makaton), tablety s komunikačnými aplikáciami. Special Olympics Australia odporúča nechať športovca vybrať si, čo mu vyhovuje, a vopred zistiť, či má vlastné komunikačné pomôcky. Tabuľka Najprv – Potom je jednoduchý nástroj, ktorý zvládne vyrobiť každý tréner za 5 minút.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Sociálne príbehy (Social Stories™, autorka Carol Gray) sú krátke texty, ktoré vopred opíšu novú situáciu – kto, čo, kde, čo sa stane a čo môžem urobiť. Píšu sa v prvej osobe, pozitívne, s prevahou opisných viet, ideálne s fotkami skutočného miesta. Special Olympics Australia používa podobné „vizuálne príbehy“ na prípravu na nové športovisko. Úloha pre študentov: napíšte sociálny príbeh na prvý tréning v novej hale.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Európske pravidlá ľahkého čítania „Information for all“ vydala Inclusion Europe v roku 2010 v projekte zameranom na vzdelávanie dospelých s intelektuálnym znevýhodnením. Sú dostupné vo viacerých jazykoch vrátane češtiny. Pre trénera sú užitočné pri SMS, pozvánkach, pravidlách súťaže či plagáte v šatni. Úloha: prepíšte pravidlá vášho klubu do ľahkého čítania.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Trénerské materiály Special Olympics (Quick-Reference Coaching Guide, Athlete-Centered Coaching Guide) odporúčajú: krátky pokyn, ukážku, napodobnenie s fyzickou dopomocou, ak je potrebná, a konkrétnu spätnú väzbu. Ďalšie tipy: dať športovcovi viac času na vyjadrenie, používať signály rukou a pripomínať, aby sa pozerali na trénera; zistiť, či má športovec vlastné komunikačné pomôcky. Z desiatich rád Special Olympics: hovor pomalšie, nie hlasnejšie; povedz vopred, čo sa bude diať; neoslovuj dospelých športovcov ako deti.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Autizmus je odlišný spôsob vnímania a spracovania informácií – nie každý človek s autizmom má intelektuálne znevýhodnenie a nie každý človek s intelektuálnym znevýhodnením má autizmus; často sa však vyskytujú spolu. Kľúčové je senzorické prostredie športoviska: plavárne majú ozvenu a ostré svetlo, haly píšťalky a štartové signály. Správanie, ktoré vyzerá ako „neposlušnosť“, býva často reakcia na preťaženie – SPELL hovorí: správanie je komunikácia – čo mi chce povedať?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Zhrnutie časti 2: väčšina stratégií funguje pre obe skupiny – a vlastne aj pre ostatných športovcov. Dobrá komunikácia pre športovcov s intelektuálnym znevýhodnením je jednoducho dobrá trénerská komunikácia. Diskusná otázka: Ktoré z týchto stratégií by pomohli aj vám na hodine telesnej výchovy na základnej škole?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Praktická časť – ideálne vo dvojiciach alebo malých skupinách po 3 – 4. Odporúčaný čas: 25 – 30 minút.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Študenti prepisujú vety vo dvojiciach (5 – 7 minút), potom niekoľko dvojíc prečíta svoje verzie.
Možné riešenia:
1. „Ideš sa so mnou rozcvičiť?“ (bod 7 – kladná otázka)
2. „Dnes to nevyšlo. Skúsime to znova na budúcom tréningu. Dobre si sa snažil pri štarte.“ (bod 20 – bez ľútosti, bod 17 – konkrétna pochvala)
3. „Bež čo najrýchlejšie. Ja ti budem fandiť!“ (bod 3 – bez metafor)
4. „Lukáš, chceš dnes ísť na bicykel?“ (bod 19 – hovor priamo so športovcom)
5. Rozdeliť na jednotlivé pokyny: „Vezmi si fľašu.“ – počkať – „Obuj sa.“ – počkať – ukázať blok 3 rukou (bod 10 – jeden pokyn naraz, bod 2 – ukáž).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Každá skupina dostane jednu situáciu (8 – 10 minút), potom prezentuje riešenie.
Nápovedy:
A – Simona: senzorické preťaženie (ozvena, hluk). Nenútiť, ponúknuť slúchadlá alebo tichší vstup, vizuálny plán, postupné privykanie, sociálny príbeh pred ďalším tréningom (SPELL – nízka záťaž podnetov; body 5, 9, 13).
B – Martin: zmena plánu (bod 12), pokojná reakcia (bod 8), vysvetlenie dôvodu (bod 25), ponuka náhradnej obľúbenej aktivity, nabudúce ohlásiť možnosť zmeny vopred.
C – Dobrovoľníčka: infantilizácia (bod 16), nadmerná pomoc (bod 11). Ako jej to taktne povedať? Dobrý moment na Etický kódex – pozitívny vzor.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Tento zoznam si môžu študenti odfotiť alebo vytlačiť. Odporúčanie: prejsť ho pred každým prvým tréningom s novým športovcom.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Etický kódex ŠOS má 14 bodov. Pre budúcich trénerov a pedagógov vyberáme štyri, ktoré priamo súvisia s komunikáciou: pozitívne prezentovanie (napr. pri príspevkoch na sociálnych sieťach), uznanie športovcov ako plnohodnotných reprezentantov, príkladné správanie ako pozitívny vzor a ochrana osobných údajov – fotky a videá športovcov zverejňujeme len so súhlasom.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Záver: návrat k Peťovej rade na záver z manuálu. Výzva pre študentov: príďte ako dobrovoľníci na podujatie Špeciálnych olympiád Slovensko a podpíšte Deklaráciu inklúzie. Priestor na otázky.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Odkazy na zdroje pre študentov.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n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d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640080" y="2011680"/>
            <a:ext cx="73152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560320"/>
            <a:ext cx="7772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114800"/>
            <a:ext cx="71323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accent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4" name="Text 0"/>
          <p:cNvSpPr/>
          <p:nvPr/>
        </p:nvSpPr>
        <p:spPr>
          <a:xfrm>
            <a:off x="548640" y="638251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7FA0"/>
                </a:solidFill>
              </a:rPr>
              <a:t>Špeciálne olympiády Slovensko  ·  Každý je originál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27432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" name="Shape 1"/>
          <p:cNvSpPr/>
          <p:nvPr/>
        </p:nvSpPr>
        <p:spPr>
          <a:xfrm>
            <a:off x="539496" y="27432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978408" y="27432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5" name="Shape 3"/>
          <p:cNvSpPr/>
          <p:nvPr/>
        </p:nvSpPr>
        <p:spPr>
          <a:xfrm>
            <a:off x="1197864" y="27432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" name="Shape 4"/>
          <p:cNvSpPr/>
          <p:nvPr/>
        </p:nvSpPr>
        <p:spPr>
          <a:xfrm>
            <a:off x="1636776" y="27432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" name="Shape 5"/>
          <p:cNvSpPr/>
          <p:nvPr/>
        </p:nvSpPr>
        <p:spPr>
          <a:xfrm>
            <a:off x="429768" y="49377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" name="Shape 6"/>
          <p:cNvSpPr/>
          <p:nvPr/>
        </p:nvSpPr>
        <p:spPr>
          <a:xfrm>
            <a:off x="868680" y="49377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9" name="Shape 7"/>
          <p:cNvSpPr/>
          <p:nvPr/>
        </p:nvSpPr>
        <p:spPr>
          <a:xfrm>
            <a:off x="1088136" y="49377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" name="Shape 8"/>
          <p:cNvSpPr/>
          <p:nvPr/>
        </p:nvSpPr>
        <p:spPr>
          <a:xfrm>
            <a:off x="1527048" y="49377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" name="Shape 9"/>
          <p:cNvSpPr/>
          <p:nvPr/>
        </p:nvSpPr>
        <p:spPr>
          <a:xfrm>
            <a:off x="1746504" y="49377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2" name="Shape 10"/>
          <p:cNvSpPr/>
          <p:nvPr/>
        </p:nvSpPr>
        <p:spPr>
          <a:xfrm>
            <a:off x="539496" y="71323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3" name="Shape 11"/>
          <p:cNvSpPr/>
          <p:nvPr/>
        </p:nvSpPr>
        <p:spPr>
          <a:xfrm>
            <a:off x="758952" y="71323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4" name="Shape 12"/>
          <p:cNvSpPr/>
          <p:nvPr/>
        </p:nvSpPr>
        <p:spPr>
          <a:xfrm>
            <a:off x="1197864" y="71323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5" name="Shape 13"/>
          <p:cNvSpPr/>
          <p:nvPr/>
        </p:nvSpPr>
        <p:spPr>
          <a:xfrm>
            <a:off x="1417320" y="71323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6" name="Shape 14"/>
          <p:cNvSpPr/>
          <p:nvPr/>
        </p:nvSpPr>
        <p:spPr>
          <a:xfrm>
            <a:off x="429768" y="93268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7" name="Shape 15"/>
          <p:cNvSpPr/>
          <p:nvPr/>
        </p:nvSpPr>
        <p:spPr>
          <a:xfrm>
            <a:off x="649224" y="93268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8" name="Shape 16"/>
          <p:cNvSpPr/>
          <p:nvPr/>
        </p:nvSpPr>
        <p:spPr>
          <a:xfrm>
            <a:off x="1088136" y="93268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9" name="Shape 17"/>
          <p:cNvSpPr/>
          <p:nvPr/>
        </p:nvSpPr>
        <p:spPr>
          <a:xfrm>
            <a:off x="1307592" y="93268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0" name="Shape 18"/>
          <p:cNvSpPr/>
          <p:nvPr/>
        </p:nvSpPr>
        <p:spPr>
          <a:xfrm>
            <a:off x="1746504" y="93268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1" name="Shape 19"/>
          <p:cNvSpPr/>
          <p:nvPr/>
        </p:nvSpPr>
        <p:spPr>
          <a:xfrm>
            <a:off x="6949440" y="822960"/>
            <a:ext cx="5669280" cy="5669280"/>
          </a:xfrm>
          <a:prstGeom prst="ellipse">
            <a:avLst/>
          </a:prstGeom>
          <a:solidFill>
            <a:schemeClr val="accent2">
              <a:alpha val="45000"/>
            </a:schemeClr>
          </a:solidFill>
          <a:ln/>
        </p:spPr>
      </p:sp>
      <p:pic>
        <p:nvPicPr>
          <p:cNvPr id="22" name="Image 0" descr="pe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1188720"/>
            <a:ext cx="4526280" cy="566928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640080" y="16002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FTVS UK  ·  ŠPECIÁLNA PEDAGOGIKA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640080" y="2011680"/>
            <a:ext cx="64008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Ako komunikovať so športovcom s intelektuálnym znevýhodnením</a:t>
            </a:r>
            <a:endParaRPr lang="en-US" sz="3600" dirty="0"/>
          </a:p>
        </p:txBody>
      </p:sp>
      <p:sp>
        <p:nvSpPr>
          <p:cNvPr id="25" name="Text 22"/>
          <p:cNvSpPr txBox="1"/>
          <p:nvPr/>
        </p:nvSpPr>
        <p:spPr>
          <a:xfrm>
            <a:off x="640080" y="44348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chemeClr val="bg1"/>
                </a:solidFill>
              </a:rPr>
              <a:t>Komunikačný manuál Špeciálnych olympiád Slovensko + overené metodiky pre prácu s ľuďmi s autizmom a intelektuálnym znevýhodnením</a:t>
            </a:r>
            <a:endParaRPr lang="en-US" sz="1750" dirty="0"/>
          </a:p>
        </p:txBody>
      </p:sp>
      <p:sp>
        <p:nvSpPr>
          <p:cNvPr id="26" name="Text 23"/>
          <p:cNvSpPr txBox="1"/>
          <p:nvPr/>
        </p:nvSpPr>
        <p:spPr>
          <a:xfrm>
            <a:off x="640080" y="544068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i="1" dirty="0">
                <a:solidFill>
                  <a:schemeClr val="accent4"/>
                </a:solidFill>
              </a:rPr>
              <a:t>„Svet vnímame inak, ale túžbu víťaziť máme rovnakú.“</a:t>
            </a:r>
            <a:endParaRPr lang="en-US" sz="175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Peter Išpold, plávanie a triatlon, hovorca športovcov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PLÁN PREDNÁŠKY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Čo nás dnes čaká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3520440" cy="42062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2011680"/>
            <a:ext cx="1005840" cy="10058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" y="2258568"/>
            <a:ext cx="512064" cy="51206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68680" y="32918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3"/>
                </a:solidFill>
              </a:rPr>
              <a:t>ČASŤ 1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36118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rád od Peťa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868680" y="420624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Komunikačný manuál ŠOS – každý bod s príkladom z tréningu</a:t>
            </a:r>
            <a:endParaRPr lang="en-US" sz="1650" dirty="0"/>
          </a:p>
        </p:txBody>
      </p:sp>
      <p:sp>
        <p:nvSpPr>
          <p:cNvPr id="11" name="Shape 7"/>
          <p:cNvSpPr/>
          <p:nvPr/>
        </p:nvSpPr>
        <p:spPr>
          <a:xfrm>
            <a:off x="4325112" y="1691640"/>
            <a:ext cx="3520440" cy="42062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12" name="Shape 8"/>
          <p:cNvSpPr/>
          <p:nvPr/>
        </p:nvSpPr>
        <p:spPr>
          <a:xfrm>
            <a:off x="4645152" y="201168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2258568"/>
            <a:ext cx="512064" cy="51206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645152" y="32918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3"/>
                </a:solidFill>
              </a:rPr>
              <a:t>ČASŤ 2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4645152" y="36118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Ďalšie metodiky</a:t>
            </a:r>
            <a:endParaRPr lang="en-US" sz="2200" dirty="0"/>
          </a:p>
        </p:txBody>
      </p:sp>
      <p:sp>
        <p:nvSpPr>
          <p:cNvPr id="16" name="Text 11"/>
          <p:cNvSpPr txBox="1"/>
          <p:nvPr/>
        </p:nvSpPr>
        <p:spPr>
          <a:xfrm>
            <a:off x="4645152" y="420624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SPELL, TEACCH, vizuálna podpora, sociálne príbehy, ľahké čítanie, autizmus</a:t>
            </a:r>
            <a:endParaRPr lang="en-US" sz="1650" dirty="0"/>
          </a:p>
        </p:txBody>
      </p:sp>
      <p:sp>
        <p:nvSpPr>
          <p:cNvPr id="17" name="Shape 12"/>
          <p:cNvSpPr/>
          <p:nvPr/>
        </p:nvSpPr>
        <p:spPr>
          <a:xfrm>
            <a:off x="8101584" y="1691640"/>
            <a:ext cx="3520440" cy="42062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18" name="Shape 13"/>
          <p:cNvSpPr/>
          <p:nvPr/>
        </p:nvSpPr>
        <p:spPr>
          <a:xfrm>
            <a:off x="8421624" y="2011680"/>
            <a:ext cx="1005840" cy="10058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512" y="2258568"/>
            <a:ext cx="512064" cy="51206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421624" y="32918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3"/>
                </a:solidFill>
              </a:rPr>
              <a:t>ČASŤ 3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8421624" y="36118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Vyskúšaj si to</a:t>
            </a:r>
            <a:endParaRPr lang="en-US" sz="2200" dirty="0"/>
          </a:p>
        </p:txBody>
      </p:sp>
      <p:sp>
        <p:nvSpPr>
          <p:cNvPr id="22" name="Text 16"/>
          <p:cNvSpPr txBox="1"/>
          <p:nvPr/>
        </p:nvSpPr>
        <p:spPr>
          <a:xfrm>
            <a:off x="8421624" y="420624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Prepisovanie viet, modelové situácie, </a:t>
            </a:r>
            <a:r>
              <a:rPr lang="en-US" sz="1650" dirty="0" err="1">
                <a:solidFill>
                  <a:schemeClr val="tx1"/>
                </a:solidFill>
              </a:rPr>
              <a:t>kontrolný</a:t>
            </a:r>
            <a:r>
              <a:rPr lang="en-US" sz="1650" dirty="0">
                <a:solidFill>
                  <a:schemeClr val="tx1"/>
                </a:solidFill>
              </a:rPr>
              <a:t> </a:t>
            </a:r>
            <a:r>
              <a:rPr lang="en-US" sz="1650" dirty="0" err="1">
                <a:solidFill>
                  <a:schemeClr val="tx1"/>
                </a:solidFill>
              </a:rPr>
              <a:t>zoznam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ZAHRIEVAČKA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Mýtus, alebo pravda?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4592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92024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691640" y="1920240"/>
            <a:ext cx="4023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Ľudia s intelektuálnym znevýhodnením sú vlastne „večné deti“.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172200" y="164592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0" name="Shape 7"/>
          <p:cNvSpPr/>
          <p:nvPr/>
        </p:nvSpPr>
        <p:spPr>
          <a:xfrm>
            <a:off x="6446520" y="192024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4652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7315200" y="1920240"/>
            <a:ext cx="4023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Keď mi nerozumie, mám hovoriť hlasnejšie.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48640" y="397764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4" name="Shape 11"/>
          <p:cNvSpPr/>
          <p:nvPr/>
        </p:nvSpPr>
        <p:spPr>
          <a:xfrm>
            <a:off x="822960" y="42519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22960" y="4251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691640" y="4251960"/>
            <a:ext cx="4023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Mnohí majú výbornú pamäť na čísla, situácie či oblečenie.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6172200" y="397764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8" name="Shape 15"/>
          <p:cNvSpPr/>
          <p:nvPr/>
        </p:nvSpPr>
        <p:spPr>
          <a:xfrm>
            <a:off x="6446520" y="425196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446520" y="4251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7315200" y="4251960"/>
            <a:ext cx="4023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Keď nemá náladu, je to moje zlyhanie ako trénera.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ZAHRIEVAČKA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Mýtus, alebo pravda? Odpovede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4592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accent3">
              <a:alpha val="14000"/>
            </a:schemeClr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920240"/>
            <a:ext cx="1234440" cy="411480"/>
          </a:xfrm>
          <a:prstGeom prst="roundRect">
            <a:avLst>
              <a:gd name="adj" fmla="val 26667"/>
            </a:avLst>
          </a:prstGeom>
          <a:solidFill>
            <a:schemeClr val="accent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192024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MÝTUS</a:t>
            </a:r>
            <a:endParaRPr lang="en-US" sz="1550" dirty="0"/>
          </a:p>
        </p:txBody>
      </p:sp>
      <p:sp>
        <p:nvSpPr>
          <p:cNvPr id="8" name="Text 5"/>
          <p:cNvSpPr txBox="1"/>
          <p:nvPr/>
        </p:nvSpPr>
        <p:spPr>
          <a:xfrm>
            <a:off x="2240280" y="1901952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Ľudia s intelektuálnym znevýhodnením sú vlastne „večné deti“.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65176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Sú to dospelí s vlastnými snami a potrebami. Športovci Special Olympics majú od 8 do 80+ rokov. (bod 16)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172200" y="164592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accent3">
              <a:alpha val="14000"/>
            </a:schemeClr>
          </a:solidFill>
          <a:ln/>
        </p:spPr>
      </p:sp>
      <p:sp>
        <p:nvSpPr>
          <p:cNvPr id="11" name="Shape 8"/>
          <p:cNvSpPr/>
          <p:nvPr/>
        </p:nvSpPr>
        <p:spPr>
          <a:xfrm>
            <a:off x="6446520" y="1920240"/>
            <a:ext cx="1234440" cy="411480"/>
          </a:xfrm>
          <a:prstGeom prst="roundRect">
            <a:avLst>
              <a:gd name="adj" fmla="val 26667"/>
            </a:avLst>
          </a:prstGeom>
          <a:solidFill>
            <a:schemeClr val="accent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46520" y="192024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MÝTUS</a:t>
            </a:r>
            <a:endParaRPr lang="en-US" sz="1550" dirty="0"/>
          </a:p>
        </p:txBody>
      </p:sp>
      <p:sp>
        <p:nvSpPr>
          <p:cNvPr id="13" name="Text 10"/>
          <p:cNvSpPr txBox="1"/>
          <p:nvPr/>
        </p:nvSpPr>
        <p:spPr>
          <a:xfrm>
            <a:off x="7863840" y="1901952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Keď mi nerozumie, mám hovoriť hlasnejšie.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446520" y="265176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Pomáha hovoriť pomalšie a jednoduchšie, nie hlasnejšie. Väčšina športovcov počuje dobre.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548640" y="397764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accent5">
              <a:alpha val="14000"/>
            </a:schemeClr>
          </a:solidFill>
          <a:ln/>
        </p:spPr>
      </p:sp>
      <p:sp>
        <p:nvSpPr>
          <p:cNvPr id="16" name="Shape 13"/>
          <p:cNvSpPr/>
          <p:nvPr/>
        </p:nvSpPr>
        <p:spPr>
          <a:xfrm>
            <a:off x="822960" y="4251960"/>
            <a:ext cx="1234440" cy="411480"/>
          </a:xfrm>
          <a:prstGeom prst="roundRect">
            <a:avLst>
              <a:gd name="adj" fmla="val 26667"/>
            </a:avLst>
          </a:prstGeom>
          <a:solidFill>
            <a:schemeClr val="accent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22960" y="42519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PRAVDA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2240280" y="4233672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Mnohí majú výbornú pamäť na čísla, situácie či oblečenie.</a:t>
            </a:r>
            <a:endParaRPr lang="en-US" sz="1550" dirty="0"/>
          </a:p>
        </p:txBody>
      </p:sp>
      <p:sp>
        <p:nvSpPr>
          <p:cNvPr id="19" name="Text 16"/>
          <p:cNvSpPr txBox="1"/>
          <p:nvPr/>
        </p:nvSpPr>
        <p:spPr>
          <a:xfrm>
            <a:off x="822960" y="498348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Pamätajú si tvoje meno, výsledky aj to, čo si im sľúbil. (bod 24)</a:t>
            </a:r>
            <a:endParaRPr lang="en-US" sz="1650" dirty="0"/>
          </a:p>
        </p:txBody>
      </p:sp>
      <p:sp>
        <p:nvSpPr>
          <p:cNvPr id="20" name="Shape 17"/>
          <p:cNvSpPr/>
          <p:nvPr/>
        </p:nvSpPr>
        <p:spPr>
          <a:xfrm>
            <a:off x="6172200" y="3977640"/>
            <a:ext cx="5440680" cy="2103120"/>
          </a:xfrm>
          <a:prstGeom prst="roundRect">
            <a:avLst>
              <a:gd name="adj" fmla="val 5217"/>
            </a:avLst>
          </a:prstGeom>
          <a:solidFill>
            <a:schemeClr val="accent3">
              <a:alpha val="14000"/>
            </a:schemeClr>
          </a:solidFill>
          <a:ln/>
        </p:spPr>
      </p:sp>
      <p:sp>
        <p:nvSpPr>
          <p:cNvPr id="21" name="Shape 18"/>
          <p:cNvSpPr/>
          <p:nvPr/>
        </p:nvSpPr>
        <p:spPr>
          <a:xfrm>
            <a:off x="6446520" y="4251960"/>
            <a:ext cx="1234440" cy="411480"/>
          </a:xfrm>
          <a:prstGeom prst="roundRect">
            <a:avLst>
              <a:gd name="adj" fmla="val 26667"/>
            </a:avLst>
          </a:prstGeom>
          <a:solidFill>
            <a:schemeClr val="accent3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46520" y="42519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MÝTUS</a:t>
            </a:r>
            <a:endParaRPr lang="en-US" sz="1550" dirty="0"/>
          </a:p>
        </p:txBody>
      </p:sp>
      <p:sp>
        <p:nvSpPr>
          <p:cNvPr id="23" name="Text 20"/>
          <p:cNvSpPr txBox="1"/>
          <p:nvPr/>
        </p:nvSpPr>
        <p:spPr>
          <a:xfrm>
            <a:off x="7863840" y="4233672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Keď nemá náladu, je to moje zlyhanie ako trénera.</a:t>
            </a:r>
            <a:endParaRPr lang="en-US" sz="1550" dirty="0"/>
          </a:p>
        </p:txBody>
      </p:sp>
      <p:sp>
        <p:nvSpPr>
          <p:cNvPr id="24" name="Text 21"/>
          <p:cNvSpPr txBox="1"/>
          <p:nvPr/>
        </p:nvSpPr>
        <p:spPr>
          <a:xfrm>
            <a:off x="6446520" y="498348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Zlú náladu má každý – len ju dáva viac najavo. Rešpektuj ju a neber osobne. (bod 23)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640080" y="20116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ČASŤ 1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56032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27 rád od Peťa</a:t>
            </a: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114800"/>
            <a:ext cx="7132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bg1"/>
                </a:solidFill>
              </a:rPr>
              <a:t>Komunikačný manuál Špeciálnych olympiád Slovensko – rozdelený do 5 tém, každý bod s príkladom z tréningu.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MAPA MANUÁLU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5 tém, 27 bodov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2057400" cy="41148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1069848" y="2057400"/>
            <a:ext cx="1005840" cy="10058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2304288"/>
            <a:ext cx="512064" cy="51206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85800" y="329184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Poznaj svojho športovca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43891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BODY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466344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50" dirty="0">
                <a:solidFill>
                  <a:schemeClr val="tx1"/>
                </a:solidFill>
              </a:rPr>
              <a:t>1 · 9 · 13 · 14 · 19 · 21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2807208" y="1737360"/>
            <a:ext cx="2057400" cy="41148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2" name="Shape 8"/>
          <p:cNvSpPr/>
          <p:nvPr/>
        </p:nvSpPr>
        <p:spPr>
          <a:xfrm>
            <a:off x="3328416" y="205740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304" y="2304288"/>
            <a:ext cx="512064" cy="51206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944368" y="329184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Ako hovoriť</a:t>
            </a:r>
            <a:endParaRPr lang="en-US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2944368" y="43891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BODY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2944368" y="466344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50" dirty="0">
                <a:solidFill>
                  <a:schemeClr val="tx1"/>
                </a:solidFill>
              </a:rPr>
              <a:t>3 · 6 · 7 · 10 · 11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065776" y="1737360"/>
            <a:ext cx="2057400" cy="41148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8" name="Shape 13"/>
          <p:cNvSpPr/>
          <p:nvPr/>
        </p:nvSpPr>
        <p:spPr>
          <a:xfrm>
            <a:off x="5586984" y="2057400"/>
            <a:ext cx="1005840" cy="10058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3872" y="2304288"/>
            <a:ext cx="512064" cy="51206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202936" y="329184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Ako učiť pohyb</a:t>
            </a:r>
            <a:endParaRPr lang="en-US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5202936" y="43891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BODY</a:t>
            </a:r>
            <a:endParaRPr lang="en-US" sz="1100" dirty="0"/>
          </a:p>
        </p:txBody>
      </p:sp>
      <p:sp>
        <p:nvSpPr>
          <p:cNvPr id="22" name="Text 16"/>
          <p:cNvSpPr txBox="1"/>
          <p:nvPr/>
        </p:nvSpPr>
        <p:spPr>
          <a:xfrm>
            <a:off x="5202936" y="466344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50" dirty="0">
                <a:solidFill>
                  <a:schemeClr val="tx1"/>
                </a:solidFill>
              </a:rPr>
              <a:t>2 · 4 · 5 · 12 · 25 · 26</a:t>
            </a:r>
            <a:endParaRPr lang="en-US" sz="1750" dirty="0"/>
          </a:p>
        </p:txBody>
      </p:sp>
      <p:sp>
        <p:nvSpPr>
          <p:cNvPr id="23" name="Shape 17"/>
          <p:cNvSpPr/>
          <p:nvPr/>
        </p:nvSpPr>
        <p:spPr>
          <a:xfrm>
            <a:off x="7324344" y="1737360"/>
            <a:ext cx="2057400" cy="41148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24" name="Shape 18"/>
          <p:cNvSpPr/>
          <p:nvPr/>
        </p:nvSpPr>
        <p:spPr>
          <a:xfrm>
            <a:off x="7845552" y="2057400"/>
            <a:ext cx="1005840" cy="10058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2440" y="2304288"/>
            <a:ext cx="512064" cy="51206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461504" y="329184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Emócie a vzťahy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7461504" y="43891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BODY</a:t>
            </a:r>
            <a:endParaRPr lang="en-US" sz="1100" dirty="0"/>
          </a:p>
        </p:txBody>
      </p:sp>
      <p:sp>
        <p:nvSpPr>
          <p:cNvPr id="28" name="Text 21"/>
          <p:cNvSpPr txBox="1"/>
          <p:nvPr/>
        </p:nvSpPr>
        <p:spPr>
          <a:xfrm>
            <a:off x="7461504" y="466344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50" dirty="0">
                <a:solidFill>
                  <a:schemeClr val="tx1"/>
                </a:solidFill>
              </a:rPr>
              <a:t>8 · 15 · 18 · 23</a:t>
            </a:r>
            <a:endParaRPr lang="en-US" sz="1750" dirty="0"/>
          </a:p>
        </p:txBody>
      </p:sp>
      <p:sp>
        <p:nvSpPr>
          <p:cNvPr id="29" name="Shape 22"/>
          <p:cNvSpPr/>
          <p:nvPr/>
        </p:nvSpPr>
        <p:spPr>
          <a:xfrm>
            <a:off x="9582912" y="1737360"/>
            <a:ext cx="2057400" cy="41148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30" name="Shape 23"/>
          <p:cNvSpPr/>
          <p:nvPr/>
        </p:nvSpPr>
        <p:spPr>
          <a:xfrm>
            <a:off x="10104120" y="205740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1008" y="2304288"/>
            <a:ext cx="512064" cy="512064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9720072" y="329184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Rešpekt a postoj</a:t>
            </a:r>
            <a:endParaRPr lang="en-US" sz="1800" dirty="0"/>
          </a:p>
        </p:txBody>
      </p:sp>
      <p:sp>
        <p:nvSpPr>
          <p:cNvPr id="33" name="Text 25"/>
          <p:cNvSpPr txBox="1"/>
          <p:nvPr/>
        </p:nvSpPr>
        <p:spPr>
          <a:xfrm>
            <a:off x="9720072" y="43891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BODY</a:t>
            </a:r>
            <a:endParaRPr lang="en-US" sz="1100" dirty="0"/>
          </a:p>
        </p:txBody>
      </p:sp>
      <p:sp>
        <p:nvSpPr>
          <p:cNvPr id="34" name="Text 26"/>
          <p:cNvSpPr txBox="1"/>
          <p:nvPr/>
        </p:nvSpPr>
        <p:spPr>
          <a:xfrm>
            <a:off x="9720072" y="466344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50" dirty="0">
                <a:solidFill>
                  <a:schemeClr val="tx1"/>
                </a:solidFill>
              </a:rPr>
              <a:t>16 · 17 · 20 · 22 · 24 · 27</a:t>
            </a:r>
            <a:endParaRPr lang="en-US" sz="17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TÉMA 1 · POZNAJ SVOJHO ŠPORTOVCA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Každý je originál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3520440" cy="457200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777240" y="1856232"/>
            <a:ext cx="658368" cy="65836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18562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572768" y="1828800"/>
            <a:ext cx="23134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Individuálny prístup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69748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Spektrum intelektuálneho znevýhodnenia je veľmi široké a zahŕňa množstvo diagnóz.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13232" y="3886200"/>
            <a:ext cx="3191256" cy="2121408"/>
          </a:xfrm>
          <a:prstGeom prst="roundRect">
            <a:avLst>
              <a:gd name="adj" fmla="val 5172"/>
            </a:avLst>
          </a:prstGeom>
          <a:solidFill>
            <a:schemeClr val="bg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96112" y="4032504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PRÍKLAD Z PRAXE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896112" y="4343400"/>
            <a:ext cx="28254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Dvaja plavci s Downovým syndrómom: Jana potrebuje ukážku pri každom cviku, Marek chce krátky pokyn a ide. Rovnaká diagnóza ≠ rovnaký prístup.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325112" y="1600200"/>
            <a:ext cx="3520440" cy="457200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14" name="Shape 11"/>
          <p:cNvSpPr/>
          <p:nvPr/>
        </p:nvSpPr>
        <p:spPr>
          <a:xfrm>
            <a:off x="4553712" y="1856232"/>
            <a:ext cx="658368" cy="658368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53712" y="18562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5349240" y="1828800"/>
            <a:ext cx="23134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Priestor a čas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553712" y="269748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Daj priestor na vyjadrenie a zisti, akým spôsobom športovec komunikuje.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4489704" y="3886200"/>
            <a:ext cx="3191256" cy="2121408"/>
          </a:xfrm>
          <a:prstGeom prst="roundRect">
            <a:avLst>
              <a:gd name="adj" fmla="val 5172"/>
            </a:avLst>
          </a:prstGeom>
          <a:solidFill>
            <a:schemeClr val="bg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672584" y="4032504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PRÍKLAD Z PRAXE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672584" y="4343400"/>
            <a:ext cx="28254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Na prvom tréningu zisti: Ako mi ukážeš, že potrebuješ pauzu? Niekto zdvihne ruku, niekto ukáže kartičku, iný použije tablet.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8101584" y="1600200"/>
            <a:ext cx="3520440" cy="457200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22" name="Shape 19"/>
          <p:cNvSpPr/>
          <p:nvPr/>
        </p:nvSpPr>
        <p:spPr>
          <a:xfrm>
            <a:off x="8330184" y="1856232"/>
            <a:ext cx="658368" cy="65836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30184" y="18562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9125712" y="1828800"/>
            <a:ext cx="23134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Asistent je zdroj informácií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8330184" y="269748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Rodič či asistent športovca najlepšie pozná – využi to.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8266176" y="3886200"/>
            <a:ext cx="3191256" cy="2121408"/>
          </a:xfrm>
          <a:prstGeom prst="roundRect">
            <a:avLst>
              <a:gd name="adj" fmla="val 5172"/>
            </a:avLst>
          </a:prstGeom>
          <a:solidFill>
            <a:schemeClr val="bg1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8449056" y="4032504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PRÍKLAD Z PRAXE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8449056" y="4343400"/>
            <a:ext cx="28254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Pred prvým tréningom 5 minút s mamou: Čo ho upokojí? Čo ho rozruší? Čo má rád? Odpovede si zapíš.</a:t>
            </a:r>
            <a:endParaRPr lang="en-US" sz="15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TÉMA 1 · POZNAJ SVOJHO ŠPORTOVCA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Hovor s nami, nie o nás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3520440" cy="457200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777240" y="1856232"/>
            <a:ext cx="658368" cy="658368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18562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572768" y="1828800"/>
            <a:ext cx="23134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Pridružené špecifiká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69748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sk-SK" sz="1550" dirty="0"/>
              <a:t>návyky</a:t>
            </a:r>
            <a:r>
              <a:rPr lang="en-US" sz="1550" dirty="0">
                <a:solidFill>
                  <a:schemeClr val="tx1"/>
                </a:solidFill>
              </a:rPr>
              <a:t>, strach z výšok či zo zvierat – prekonzultuj s tými, ktorí športovca poznajú.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13232" y="3886200"/>
            <a:ext cx="3191256" cy="2121408"/>
          </a:xfrm>
          <a:prstGeom prst="roundRect">
            <a:avLst>
              <a:gd name="adj" fmla="val 5172"/>
            </a:avLst>
          </a:prstGeom>
          <a:solidFill>
            <a:schemeClr val="bg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96112" y="4032504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PRÍKLAD Z PRAXE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896112" y="4343400"/>
            <a:ext cx="28254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Lukáš sa bojí psov. Na bežeckom tréningu v parku vyber trasu mimo psieho výbehu a povedz mu to vopred.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325112" y="1600200"/>
            <a:ext cx="3520440" cy="457200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14" name="Shape 11"/>
          <p:cNvSpPr/>
          <p:nvPr/>
        </p:nvSpPr>
        <p:spPr>
          <a:xfrm>
            <a:off x="4553712" y="1856232"/>
            <a:ext cx="658368" cy="6583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53712" y="18562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5349240" y="1828800"/>
            <a:ext cx="23134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Hovor priamo so mnou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553712" y="269748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Najprv navádzaj športovca. Rodiča či asistenta zapoj, až keď nevie odpovedať.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4489704" y="3886200"/>
            <a:ext cx="3191256" cy="2121408"/>
          </a:xfrm>
          <a:prstGeom prst="roundRect">
            <a:avLst>
              <a:gd name="adj" fmla="val 5172"/>
            </a:avLst>
          </a:prstGeom>
          <a:solidFill>
            <a:schemeClr val="bg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672584" y="4032504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PRÍKLAD Z PRAXE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672584" y="4343400"/>
            <a:ext cx="28254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Nie: „</a:t>
            </a:r>
            <a:r>
              <a:rPr lang="sk-SK" sz="1550" dirty="0"/>
              <a:t>Pani</a:t>
            </a:r>
            <a:r>
              <a:rPr lang="en-US" sz="1550" dirty="0">
                <a:solidFill>
                  <a:schemeClr val="tx1"/>
                </a:solidFill>
              </a:rPr>
              <a:t>, je Peťo unavený?“ </a:t>
            </a:r>
            <a:r>
              <a:rPr lang="sk-SK" sz="1550" dirty="0">
                <a:solidFill>
                  <a:schemeClr val="tx1"/>
                </a:solidFill>
              </a:rPr>
              <a:t>    </a:t>
            </a:r>
            <a:r>
              <a:rPr lang="en-US" sz="1550" dirty="0">
                <a:solidFill>
                  <a:schemeClr val="tx1"/>
                </a:solidFill>
              </a:rPr>
              <a:t>Ale: „Peťo, si unavený? Chceš pauzu?“ Počkaj na odpoveď.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8101584" y="1600200"/>
            <a:ext cx="3520440" cy="457200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22" name="Shape 19"/>
          <p:cNvSpPr/>
          <p:nvPr/>
        </p:nvSpPr>
        <p:spPr>
          <a:xfrm>
            <a:off x="8330184" y="1856232"/>
            <a:ext cx="658368" cy="658368"/>
          </a:xfrm>
          <a:prstGeom prst="ellipse">
            <a:avLst/>
          </a:prstGeom>
          <a:solidFill>
            <a:schemeClr val="accent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30184" y="18562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9125712" y="1828800"/>
            <a:ext cx="23134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Vieme si vypýtať potreby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8330184" y="269748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Športovci vedia povedať, čo potrebujú – venuj im pozornosť.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8266176" y="3886200"/>
            <a:ext cx="3191256" cy="2121408"/>
          </a:xfrm>
          <a:prstGeom prst="roundRect">
            <a:avLst>
              <a:gd name="adj" fmla="val 5172"/>
            </a:avLst>
          </a:prstGeom>
          <a:solidFill>
            <a:schemeClr val="bg1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8449056" y="4032504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PRÍKLAD Z PRAXE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8449056" y="4343400"/>
            <a:ext cx="28254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Športovkyňa povie „smäd“ uprostred cvičenia. Nečakaj na plánovanú prestávku – reaguj a pochváľ, že sa ozvala.</a:t>
            </a:r>
            <a:endParaRPr lang="en-US" sz="15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TÉMA 2 · AKO HOVORIŤ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Jasne, priamo, doslovne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074920" y="137160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✗  NAMIESTO TOHTO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8366760" y="137160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5"/>
                </a:solidFill>
              </a:rPr>
              <a:t>✓  SKÚS RADŠEJ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801368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8013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556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Príklady zo života, nie metafory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2185416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Metafora neznamená to, čo hovorí – a to mätie.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983480" y="1709928"/>
            <a:ext cx="3154680" cy="1417320"/>
          </a:xfrm>
          <a:prstGeom prst="roundRect">
            <a:avLst>
              <a:gd name="adj" fmla="val 7742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166360" y="1847088"/>
            <a:ext cx="2788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„Leje ako z krhly.“  </a:t>
            </a:r>
            <a:r>
              <a:rPr lang="sk-SK" sz="1550" i="1" dirty="0">
                <a:solidFill>
                  <a:schemeClr val="tx1"/>
                </a:solidFill>
              </a:rPr>
              <a:t>                       </a:t>
            </a:r>
            <a:r>
              <a:rPr lang="en-US" sz="1550" i="1" dirty="0">
                <a:solidFill>
                  <a:schemeClr val="tx1"/>
                </a:solidFill>
              </a:rPr>
              <a:t>„Zlom väz!“ </a:t>
            </a:r>
            <a:r>
              <a:rPr lang="sk-SK" sz="1550" i="1" dirty="0">
                <a:solidFill>
                  <a:schemeClr val="tx1"/>
                </a:solidFill>
              </a:rPr>
              <a:t>                                </a:t>
            </a:r>
            <a:r>
              <a:rPr lang="en-US" sz="1550" i="1" dirty="0">
                <a:solidFill>
                  <a:schemeClr val="tx1"/>
                </a:solidFill>
              </a:rPr>
              <a:t> „Daj do toho srdce.“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366760" y="1709928"/>
            <a:ext cx="3246120" cy="1417320"/>
          </a:xfrm>
          <a:prstGeom prst="roundRect">
            <a:avLst>
              <a:gd name="adj" fmla="val 7742"/>
            </a:avLst>
          </a:prstGeom>
          <a:solidFill>
            <a:schemeClr val="accent5">
              <a:alpha val="15000"/>
            </a:scheme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549640" y="18470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„Vonku veľmi prší. Cvičíme v telocvični.“  </a:t>
            </a:r>
            <a:endParaRPr lang="sk-SK" sz="155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„Bež čo najrýchlejšie.“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548640" y="3401568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48640" y="34015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1371600" y="33558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Spredu a s očným kontaktom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1371600" y="3785616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Neoslovuj zozadu ani zboku.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983480" y="3310128"/>
            <a:ext cx="3154680" cy="1417320"/>
          </a:xfrm>
          <a:prstGeom prst="roundRect">
            <a:avLst>
              <a:gd name="adj" fmla="val 7742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5166360" y="3447288"/>
            <a:ext cx="2788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 err="1">
                <a:solidFill>
                  <a:schemeClr val="tx1"/>
                </a:solidFill>
              </a:rPr>
              <a:t>Zavol</a:t>
            </a:r>
            <a:r>
              <a:rPr lang="sk-SK" sz="1550" i="1" dirty="0">
                <a:solidFill>
                  <a:schemeClr val="tx1"/>
                </a:solidFill>
              </a:rPr>
              <a:t>á</a:t>
            </a:r>
            <a:r>
              <a:rPr lang="en-US" sz="1550" i="1" dirty="0">
                <a:solidFill>
                  <a:schemeClr val="tx1"/>
                </a:solidFill>
              </a:rPr>
              <a:t> na športovca zozadu cez celý bazén.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8366760" y="3310128"/>
            <a:ext cx="3246120" cy="1417320"/>
          </a:xfrm>
          <a:prstGeom prst="roundRect">
            <a:avLst>
              <a:gd name="adj" fmla="val 7742"/>
            </a:avLst>
          </a:prstGeom>
          <a:solidFill>
            <a:schemeClr val="accent5">
              <a:alpha val="15000"/>
            </a:schemeClr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549640" y="34472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Podísť, postaviť sa spredu, osloviť menom, počkať na pohľad – až </a:t>
            </a:r>
            <a:r>
              <a:rPr lang="en-US" sz="1550" dirty="0" err="1">
                <a:solidFill>
                  <a:schemeClr val="tx1"/>
                </a:solidFill>
              </a:rPr>
              <a:t>potom</a:t>
            </a:r>
            <a:r>
              <a:rPr lang="en-US" sz="1550" dirty="0">
                <a:solidFill>
                  <a:schemeClr val="tx1"/>
                </a:solidFill>
              </a:rPr>
              <a:t> </a:t>
            </a:r>
            <a:r>
              <a:rPr lang="sk-SK" sz="1550" dirty="0">
                <a:solidFill>
                  <a:schemeClr val="tx1"/>
                </a:solidFill>
              </a:rPr>
              <a:t>povedať </a:t>
            </a:r>
            <a:r>
              <a:rPr lang="en-US" sz="1550" dirty="0" err="1">
                <a:solidFill>
                  <a:schemeClr val="tx1"/>
                </a:solidFill>
              </a:rPr>
              <a:t>pokyn</a:t>
            </a:r>
            <a:r>
              <a:rPr lang="en-US" sz="1550" dirty="0">
                <a:solidFill>
                  <a:schemeClr val="tx1"/>
                </a:solidFill>
              </a:rPr>
              <a:t>.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548640" y="5001768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548640" y="50017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1371600" y="49560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Pýtaj sa kladne</a:t>
            </a:r>
            <a:endParaRPr lang="en-US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1371600" y="5385816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Záporné otázky sú dvojznačné.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983480" y="4910328"/>
            <a:ext cx="3154680" cy="1417320"/>
          </a:xfrm>
          <a:prstGeom prst="roundRect">
            <a:avLst>
              <a:gd name="adj" fmla="val 7742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5166360" y="5047488"/>
            <a:ext cx="2788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„Nejdeš do bazéna?“ </a:t>
            </a:r>
            <a:r>
              <a:rPr lang="sk-SK" sz="1550" i="1" dirty="0">
                <a:solidFill>
                  <a:schemeClr val="tx1"/>
                </a:solidFill>
              </a:rPr>
              <a:t>           </a:t>
            </a:r>
            <a:r>
              <a:rPr lang="en-US" sz="1550" i="1" dirty="0">
                <a:solidFill>
                  <a:schemeClr val="tx1"/>
                </a:solidFill>
              </a:rPr>
              <a:t> „Nejdeš behať?“</a:t>
            </a:r>
            <a:endParaRPr lang="en-US" sz="1550" dirty="0"/>
          </a:p>
        </p:txBody>
      </p:sp>
      <p:sp>
        <p:nvSpPr>
          <p:cNvPr id="29" name="Shape 26"/>
          <p:cNvSpPr/>
          <p:nvPr/>
        </p:nvSpPr>
        <p:spPr>
          <a:xfrm>
            <a:off x="8366760" y="4910328"/>
            <a:ext cx="3246120" cy="1417320"/>
          </a:xfrm>
          <a:prstGeom prst="roundRect">
            <a:avLst>
              <a:gd name="adj" fmla="val 7742"/>
            </a:avLst>
          </a:prstGeom>
          <a:solidFill>
            <a:schemeClr val="accent5">
              <a:alpha val="15000"/>
            </a:schemeClr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8549640" y="50474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„Ideš so mnou plávať do bazéna?“  „Ideme si zabehať?“</a:t>
            </a:r>
            <a:endParaRPr lang="en-US" sz="15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TÉMA 2 · AKO HOVORIŤ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Jedna otázka, potom ticho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074920" y="137160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✗  NAMIESTO TOHTO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8366760" y="137160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5"/>
                </a:solidFill>
              </a:rPr>
              <a:t>✓  SKÚS RADŠEJ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801368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8013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556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Trpezlivosť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2185416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Spracovanie otázky trvá dlhšie. Polož jednu otázku a počkaj. Over, či rozumie.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983480" y="1709928"/>
            <a:ext cx="3154680" cy="1417320"/>
          </a:xfrm>
          <a:prstGeom prst="roundRect">
            <a:avLst>
              <a:gd name="adj" fmla="val 7742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166360" y="1847088"/>
            <a:ext cx="2788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„Chceš behať, alebo skákať? </a:t>
            </a:r>
            <a:r>
              <a:rPr lang="sk-SK" sz="1550" i="1" dirty="0">
                <a:solidFill>
                  <a:schemeClr val="tx1"/>
                </a:solidFill>
              </a:rPr>
              <a:t>         </a:t>
            </a:r>
            <a:r>
              <a:rPr lang="en-US" sz="1550" i="1" dirty="0">
                <a:solidFill>
                  <a:schemeClr val="tx1"/>
                </a:solidFill>
              </a:rPr>
              <a:t>A dáš si najprv vodu?“ – </a:t>
            </a:r>
            <a:r>
              <a:rPr lang="sk-SK" sz="1550" i="1" dirty="0">
                <a:solidFill>
                  <a:schemeClr val="tx1"/>
                </a:solidFill>
              </a:rPr>
              <a:t> </a:t>
            </a:r>
            <a:r>
              <a:rPr lang="en-US" sz="1550" i="1" dirty="0">
                <a:solidFill>
                  <a:schemeClr val="tx1"/>
                </a:solidFill>
              </a:rPr>
              <a:t>a hneď ďalšia veta.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366760" y="1709928"/>
            <a:ext cx="3246120" cy="1417320"/>
          </a:xfrm>
          <a:prstGeom prst="roundRect">
            <a:avLst>
              <a:gd name="adj" fmla="val 7742"/>
            </a:avLst>
          </a:prstGeom>
          <a:solidFill>
            <a:schemeClr val="accent5">
              <a:alpha val="15000"/>
            </a:scheme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549640" y="18470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„Chceš behať?“ … počkaj aj 10 sekúnd … </a:t>
            </a:r>
            <a:r>
              <a:rPr lang="sk-SK" sz="1550" dirty="0">
                <a:solidFill>
                  <a:schemeClr val="tx1"/>
                </a:solidFill>
              </a:rPr>
              <a:t>                                      </a:t>
            </a:r>
            <a:r>
              <a:rPr lang="en-US" sz="1550" dirty="0">
                <a:solidFill>
                  <a:schemeClr val="tx1"/>
                </a:solidFill>
              </a:rPr>
              <a:t>„Ukáž mi, čo ideme robiť.“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548640" y="3401568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48640" y="34015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1371600" y="33558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„S čím ti pomôžem?“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1371600" y="3785616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Správne odhadni schopnosti. Nepomáhaj nadmerne – stačí povzbudiť.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983480" y="3310128"/>
            <a:ext cx="3154680" cy="1417320"/>
          </a:xfrm>
          <a:prstGeom prst="roundRect">
            <a:avLst>
              <a:gd name="adj" fmla="val 7742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5166360" y="3447288"/>
            <a:ext cx="2788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Automaticky zaviazať športovcovi šnúrky, lebo „to bude rýchlejšie“.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8366760" y="3310128"/>
            <a:ext cx="3246120" cy="1417320"/>
          </a:xfrm>
          <a:prstGeom prst="roundRect">
            <a:avLst>
              <a:gd name="adj" fmla="val 7742"/>
            </a:avLst>
          </a:prstGeom>
          <a:solidFill>
            <a:schemeClr val="accent5">
              <a:alpha val="15000"/>
            </a:schemeClr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549640" y="34472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„Zvládneš to sám, alebo pomôžem?“ – a pochváľ, keď to zvládne.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548640" y="5029200"/>
            <a:ext cx="11064240" cy="1097280"/>
          </a:xfrm>
          <a:prstGeom prst="roundRect">
            <a:avLst>
              <a:gd name="adj" fmla="val 10000"/>
            </a:avLst>
          </a:prstGeom>
          <a:solidFill>
            <a:schemeClr val="accent4">
              <a:alpha val="25000"/>
            </a:schemeClr>
          </a:solidFill>
          <a:ln/>
        </p:spPr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321808"/>
            <a:ext cx="502920" cy="5029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1554480" y="512064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tx1"/>
                </a:solidFill>
              </a:rPr>
              <a:t>Tip: </a:t>
            </a:r>
            <a:r>
              <a:rPr lang="en-US" sz="1750" dirty="0">
                <a:solidFill>
                  <a:schemeClr val="tx1"/>
                </a:solidFill>
              </a:rPr>
              <a:t>Ak otázku opakuješ, použi rovnaké slová. Nová formulácia je pre športovca nová informácia, ktorú musí znova spracovať.</a:t>
            </a:r>
            <a:endParaRPr lang="en-US" sz="17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TÉMA 3 · AKO UČIŤ POHYB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Ukáž, chráň, posúvaj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1106424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777240" y="1984248"/>
            <a:ext cx="658368" cy="65836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19842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176479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Ukáž to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645920" y="21671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Ukážka je často viac ako slovo. Daj pozor, aby sme v nadšení neprecenili sily.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623560" y="1737360"/>
            <a:ext cx="5852160" cy="1143000"/>
          </a:xfrm>
          <a:prstGeom prst="roundRect">
            <a:avLst>
              <a:gd name="adj" fmla="val 9600"/>
            </a:avLst>
          </a:prstGeom>
          <a:solidFill>
            <a:schemeClr val="bg1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2103120"/>
            <a:ext cx="384048" cy="38404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355080" y="1847088"/>
            <a:ext cx="49834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Namiesto výkladu o kraule ukáž pohyb rúk na suchu, potom spolu vo vode. Sleduj únavu – nadšenie ju vie zakryť.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548640" y="3200400"/>
            <a:ext cx="1106424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4" name="Shape 10"/>
          <p:cNvSpPr/>
          <p:nvPr/>
        </p:nvSpPr>
        <p:spPr>
          <a:xfrm>
            <a:off x="777240" y="3584448"/>
            <a:ext cx="658368" cy="658368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777240" y="3584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1645920" y="336499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Bezpečnosť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1645920" y="37673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Skontroluj výstroj a nespúšťaj nás z očí – v bazéne aj v dave.</a:t>
            </a:r>
            <a:endParaRPr lang="en-US" sz="1550" dirty="0"/>
          </a:p>
        </p:txBody>
      </p:sp>
      <p:sp>
        <p:nvSpPr>
          <p:cNvPr id="18" name="Shape 14"/>
          <p:cNvSpPr/>
          <p:nvPr/>
        </p:nvSpPr>
        <p:spPr>
          <a:xfrm>
            <a:off x="5623560" y="3337560"/>
            <a:ext cx="5852160" cy="1143000"/>
          </a:xfrm>
          <a:prstGeom prst="roundRect">
            <a:avLst>
              <a:gd name="adj" fmla="val 9600"/>
            </a:avLst>
          </a:prstGeom>
          <a:solidFill>
            <a:schemeClr val="bg1"/>
          </a:solidFill>
          <a:ln/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440" y="3703320"/>
            <a:ext cx="384048" cy="38404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355080" y="3447288"/>
            <a:ext cx="49834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Kontrola pred štartom: prilba na bicykli, zaviazané šnúrky, fľaša s vodou. Na plavárni máš každého športovca na očiach.</a:t>
            </a:r>
            <a:endParaRPr lang="en-US" sz="1550" dirty="0"/>
          </a:p>
        </p:txBody>
      </p:sp>
      <p:sp>
        <p:nvSpPr>
          <p:cNvPr id="21" name="Shape 16"/>
          <p:cNvSpPr/>
          <p:nvPr/>
        </p:nvSpPr>
        <p:spPr>
          <a:xfrm>
            <a:off x="548640" y="4800600"/>
            <a:ext cx="1106424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22" name="Shape 17"/>
          <p:cNvSpPr/>
          <p:nvPr/>
        </p:nvSpPr>
        <p:spPr>
          <a:xfrm>
            <a:off x="777240" y="5184648"/>
            <a:ext cx="658368" cy="65836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777240" y="51846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19"/>
          <p:cNvSpPr txBox="1"/>
          <p:nvPr/>
        </p:nvSpPr>
        <p:spPr>
          <a:xfrm>
            <a:off x="1645920" y="496519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Komfortná zóna</a:t>
            </a:r>
            <a:endParaRPr lang="en-US" sz="1700" dirty="0"/>
          </a:p>
        </p:txBody>
      </p:sp>
      <p:sp>
        <p:nvSpPr>
          <p:cNvPr id="25" name="Text 20"/>
          <p:cNvSpPr txBox="1"/>
          <p:nvPr/>
        </p:nvSpPr>
        <p:spPr>
          <a:xfrm>
            <a:off x="1645920" y="53675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Neboj sa nás z nej dostať. Každý ju však máme inde.</a:t>
            </a:r>
            <a:endParaRPr lang="en-US" sz="1550" dirty="0"/>
          </a:p>
        </p:txBody>
      </p:sp>
      <p:sp>
        <p:nvSpPr>
          <p:cNvPr id="26" name="Shape 21"/>
          <p:cNvSpPr/>
          <p:nvPr/>
        </p:nvSpPr>
        <p:spPr>
          <a:xfrm>
            <a:off x="5623560" y="4937760"/>
            <a:ext cx="5852160" cy="1143000"/>
          </a:xfrm>
          <a:prstGeom prst="roundRect">
            <a:avLst>
              <a:gd name="adj" fmla="val 9600"/>
            </a:avLst>
          </a:prstGeom>
          <a:solidFill>
            <a:schemeClr val="bg1"/>
          </a:solidFill>
          <a:ln/>
        </p:spPr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6440" y="5303520"/>
            <a:ext cx="384048" cy="384048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355080" y="5047488"/>
            <a:ext cx="49834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Kto sa bojí skákať do vody: </a:t>
            </a:r>
            <a:r>
              <a:rPr lang="en-US" sz="1550" dirty="0" err="1">
                <a:solidFill>
                  <a:schemeClr val="tx1"/>
                </a:solidFill>
              </a:rPr>
              <a:t>najprv</a:t>
            </a:r>
            <a:r>
              <a:rPr lang="en-US" sz="1550" dirty="0">
                <a:solidFill>
                  <a:schemeClr val="tx1"/>
                </a:solidFill>
              </a:rPr>
              <a:t> sed</a:t>
            </a:r>
            <a:r>
              <a:rPr lang="sk-SK" sz="1550" dirty="0">
                <a:solidFill>
                  <a:schemeClr val="tx1"/>
                </a:solidFill>
              </a:rPr>
              <a:t>í</a:t>
            </a:r>
            <a:r>
              <a:rPr lang="en-US" sz="1550" dirty="0">
                <a:solidFill>
                  <a:schemeClr val="tx1"/>
                </a:solidFill>
              </a:rPr>
              <a:t> na okraji, potom z drepu, potom zo stoja. Malé kroky, veľká pochvala.</a:t>
            </a:r>
            <a:endParaRPr lang="en-US" sz="15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TÉMA 3 · AKO UČIŤ POHYB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Predvídateľne a s pravidlami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1106424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777240" y="1984248"/>
            <a:ext cx="658368" cy="658368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19842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176479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Povedz, čo nás čaká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645920" y="21671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Ťažšie znášame zmenu plánu. Máme radi pravidelne opakujúce sa aktivity.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623560" y="1737360"/>
            <a:ext cx="5852160" cy="1143000"/>
          </a:xfrm>
          <a:prstGeom prst="roundRect">
            <a:avLst>
              <a:gd name="adj" fmla="val 9600"/>
            </a:avLst>
          </a:prstGeom>
          <a:solidFill>
            <a:schemeClr val="bg1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2103120"/>
            <a:ext cx="384048" cy="38404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355080" y="1847088"/>
            <a:ext cx="49834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Na začiatku: „Najprv rozcvička, potom 3 stanovištia, na konci hra.“ Keď sa plán mení, povedz to vopred a vysvetli prečo.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548640" y="3200400"/>
            <a:ext cx="1106424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4" name="Shape 10"/>
          <p:cNvSpPr/>
          <p:nvPr/>
        </p:nvSpPr>
        <p:spPr>
          <a:xfrm>
            <a:off x="777240" y="3584448"/>
            <a:ext cx="658368" cy="6583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777240" y="3584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1645920" y="336499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Argumenty, nie rozkazy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1645920" y="37673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Nie sme fanúšikmi slepého poslúchania. Vysvetli situáciu a pochopíme.</a:t>
            </a:r>
            <a:endParaRPr lang="en-US" sz="1550" dirty="0"/>
          </a:p>
        </p:txBody>
      </p:sp>
      <p:sp>
        <p:nvSpPr>
          <p:cNvPr id="18" name="Shape 14"/>
          <p:cNvSpPr/>
          <p:nvPr/>
        </p:nvSpPr>
        <p:spPr>
          <a:xfrm>
            <a:off x="5623560" y="3337560"/>
            <a:ext cx="5852160" cy="1143000"/>
          </a:xfrm>
          <a:prstGeom prst="roundRect">
            <a:avLst>
              <a:gd name="adj" fmla="val 9600"/>
            </a:avLst>
          </a:prstGeom>
          <a:solidFill>
            <a:schemeClr val="bg1"/>
          </a:solidFill>
          <a:ln/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440" y="3703320"/>
            <a:ext cx="384048" cy="38404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355080" y="3447288"/>
            <a:ext cx="49834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Nie „Lebo som to povedal!“, ale „Prilbu nosíme, lebo chráni hlavu, keď spadneš.“</a:t>
            </a:r>
            <a:endParaRPr lang="en-US" sz="1550" dirty="0"/>
          </a:p>
        </p:txBody>
      </p:sp>
      <p:sp>
        <p:nvSpPr>
          <p:cNvPr id="21" name="Shape 16"/>
          <p:cNvSpPr/>
          <p:nvPr/>
        </p:nvSpPr>
        <p:spPr>
          <a:xfrm>
            <a:off x="548640" y="4800600"/>
            <a:ext cx="1106424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22" name="Shape 17"/>
          <p:cNvSpPr/>
          <p:nvPr/>
        </p:nvSpPr>
        <p:spPr>
          <a:xfrm>
            <a:off x="777240" y="5184648"/>
            <a:ext cx="658368" cy="658368"/>
          </a:xfrm>
          <a:prstGeom prst="ellipse">
            <a:avLst/>
          </a:prstGeom>
          <a:solidFill>
            <a:schemeClr val="accent6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777240" y="51846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2000" dirty="0"/>
          </a:p>
        </p:txBody>
      </p:sp>
      <p:sp>
        <p:nvSpPr>
          <p:cNvPr id="24" name="Text 19"/>
          <p:cNvSpPr txBox="1"/>
          <p:nvPr/>
        </p:nvSpPr>
        <p:spPr>
          <a:xfrm>
            <a:off x="1645920" y="496519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Láskavo, ale prísne</a:t>
            </a:r>
            <a:endParaRPr lang="en-US" sz="1700" dirty="0"/>
          </a:p>
        </p:txBody>
      </p:sp>
      <p:sp>
        <p:nvSpPr>
          <p:cNvPr id="25" name="Text 20"/>
          <p:cNvSpPr txBox="1"/>
          <p:nvPr/>
        </p:nvSpPr>
        <p:spPr>
          <a:xfrm>
            <a:off x="1645920" y="5367528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Tak posunieš naše limity. Vtedy vieme, že ti na nás záleží.</a:t>
            </a:r>
            <a:endParaRPr lang="en-US" sz="1550" dirty="0"/>
          </a:p>
        </p:txBody>
      </p:sp>
      <p:sp>
        <p:nvSpPr>
          <p:cNvPr id="26" name="Shape 21"/>
          <p:cNvSpPr/>
          <p:nvPr/>
        </p:nvSpPr>
        <p:spPr>
          <a:xfrm>
            <a:off x="5623560" y="4937760"/>
            <a:ext cx="5852160" cy="1143000"/>
          </a:xfrm>
          <a:prstGeom prst="roundRect">
            <a:avLst>
              <a:gd name="adj" fmla="val 9600"/>
            </a:avLst>
          </a:prstGeom>
          <a:solidFill>
            <a:schemeClr val="bg1"/>
          </a:solidFill>
          <a:ln/>
        </p:spPr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6440" y="5303520"/>
            <a:ext cx="384048" cy="384048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355080" y="5047488"/>
            <a:ext cx="49834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„Viem, že si unavený. Ešte jedno kolo a potom pauza.“ Pravidlá platia pre celý tím rovnako.</a:t>
            </a:r>
            <a:endParaRPr lang="en-US" sz="15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TÉMA 4 · EMÓCIE A VZŤAHY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Pokoj, hranice a rešpekt k nálade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544068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777240" y="182880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1828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600200" y="180136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Neopakuj agresívne prejavy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600200" y="2221992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Zachovaj chladnú hlavu a pozitívne myslenie.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1508760" y="2898648"/>
            <a:ext cx="42976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645920" y="294436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chemeClr val="tx1"/>
                </a:solidFill>
              </a:rPr>
              <a:t>Športovec v hneve odhodí loptu. Pokojným hlasom: „Si nahnevaný. Poďme si na chvíľu sadnúť.“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172200" y="1600200"/>
            <a:ext cx="544068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13" name="Shape 10"/>
          <p:cNvSpPr/>
          <p:nvPr/>
        </p:nvSpPr>
        <p:spPr>
          <a:xfrm>
            <a:off x="6400800" y="182880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0" y="1828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7223760" y="180136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Sme kontaktné typy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7223760" y="2221992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Radi sa objímame. Ak ti niečo nie je príjemné, vysvetli to.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7132320" y="2898648"/>
            <a:ext cx="42976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7269480" y="294436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chemeClr val="tx1"/>
                </a:solidFill>
              </a:rPr>
              <a:t>„Namiesto objatia </a:t>
            </a:r>
            <a:r>
              <a:rPr lang="en-US" sz="1500" i="1" dirty="0" err="1">
                <a:solidFill>
                  <a:schemeClr val="tx1"/>
                </a:solidFill>
              </a:rPr>
              <a:t>si</a:t>
            </a:r>
            <a:r>
              <a:rPr lang="en-US" sz="1500" i="1" dirty="0">
                <a:solidFill>
                  <a:schemeClr val="tx1"/>
                </a:solidFill>
              </a:rPr>
              <a:t> </a:t>
            </a:r>
            <a:r>
              <a:rPr lang="sk-SK" sz="1500" i="1" dirty="0"/>
              <a:t>dajte päťku</a:t>
            </a:r>
            <a:r>
              <a:rPr lang="en-US" sz="1500" i="1" dirty="0">
                <a:solidFill>
                  <a:schemeClr val="tx1"/>
                </a:solidFill>
              </a:rPr>
              <a:t>!“ – a urob z toho tímový pozdrav.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548640" y="3931920"/>
            <a:ext cx="544068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20" name="Shape 17"/>
          <p:cNvSpPr/>
          <p:nvPr/>
        </p:nvSpPr>
        <p:spPr>
          <a:xfrm>
            <a:off x="777240" y="416052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777240" y="4160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1600200" y="413308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Sociálne siete a četovanie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1600200" y="4553712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Ak je komunikácia príliš intenzívna, stačí vysvetliť pravidlá.</a:t>
            </a:r>
            <a:endParaRPr lang="en-US" sz="1550" dirty="0"/>
          </a:p>
        </p:txBody>
      </p:sp>
      <p:sp>
        <p:nvSpPr>
          <p:cNvPr id="24" name="Shape 21"/>
          <p:cNvSpPr/>
          <p:nvPr/>
        </p:nvSpPr>
        <p:spPr>
          <a:xfrm>
            <a:off x="1508760" y="5230368"/>
            <a:ext cx="42976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645920" y="527608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chemeClr val="tx1"/>
                </a:solidFill>
              </a:rPr>
              <a:t>„Na správy odpisujem večer o 18:00.“ Dohodnite to aj s </a:t>
            </a:r>
            <a:r>
              <a:rPr lang="en-US" sz="1500" i="1" dirty="0" err="1">
                <a:solidFill>
                  <a:schemeClr val="tx1"/>
                </a:solidFill>
              </a:rPr>
              <a:t>rodičom</a:t>
            </a:r>
            <a:r>
              <a:rPr lang="en-US" sz="1500" i="1" dirty="0">
                <a:solidFill>
                  <a:schemeClr val="tx1"/>
                </a:solidFill>
              </a:rPr>
              <a:t>.</a:t>
            </a:r>
            <a:r>
              <a:rPr lang="sk-SK" sz="1500" i="1" dirty="0">
                <a:solidFill>
                  <a:schemeClr val="tx1"/>
                </a:solidFill>
              </a:rPr>
              <a:t> </a:t>
            </a:r>
            <a:endParaRPr lang="en-US" sz="1500" dirty="0"/>
          </a:p>
        </p:txBody>
      </p:sp>
      <p:sp>
        <p:nvSpPr>
          <p:cNvPr id="26" name="Shape 23"/>
          <p:cNvSpPr/>
          <p:nvPr/>
        </p:nvSpPr>
        <p:spPr>
          <a:xfrm>
            <a:off x="6172200" y="3931920"/>
            <a:ext cx="544068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27" name="Shape 24"/>
          <p:cNvSpPr/>
          <p:nvPr/>
        </p:nvSpPr>
        <p:spPr>
          <a:xfrm>
            <a:off x="6400800" y="41605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6400800" y="4160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2000" dirty="0"/>
          </a:p>
        </p:txBody>
      </p:sp>
      <p:sp>
        <p:nvSpPr>
          <p:cNvPr id="29" name="Text 26"/>
          <p:cNvSpPr txBox="1"/>
          <p:nvPr/>
        </p:nvSpPr>
        <p:spPr>
          <a:xfrm>
            <a:off x="7223760" y="413308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Rešpektuj náladu</a:t>
            </a:r>
            <a:endParaRPr lang="en-US" sz="1700" dirty="0"/>
          </a:p>
        </p:txBody>
      </p:sp>
      <p:sp>
        <p:nvSpPr>
          <p:cNvPr id="30" name="Text 27"/>
          <p:cNvSpPr txBox="1"/>
          <p:nvPr/>
        </p:nvSpPr>
        <p:spPr>
          <a:xfrm>
            <a:off x="7223760" y="4553712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Neber ju osobne. Stáva sa nám to ako každému, len to dávame viac najavo.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7132320" y="5230368"/>
            <a:ext cx="4297680" cy="73152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7269480" y="527608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chemeClr val="tx1"/>
                </a:solidFill>
              </a:rPr>
              <a:t>Dnes nechce súťažiť? Ponúkni rolu pomocníka pri meraní času, nenúť.</a:t>
            </a:r>
            <a:endParaRPr lang="en-US" sz="150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TÉMA 5 · REŠPEKT A POSTOJ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Rovnocenní partneri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074920" y="137160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✗  NAMIESTO TOHTO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8366760" y="137160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5"/>
                </a:solidFill>
              </a:rPr>
              <a:t>✓  SKÚS RADŠEJ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801368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8013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556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„večné deti“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2185416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Máme obmedzenia, ale sme dospelí so svojimi snami.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983480" y="1709928"/>
            <a:ext cx="3154680" cy="1417320"/>
          </a:xfrm>
          <a:prstGeom prst="roundRect">
            <a:avLst>
              <a:gd name="adj" fmla="val 7742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166360" y="1847088"/>
            <a:ext cx="2788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K 30-ročnej športovkyni: „No poď, zlatíčko, ty si ale šikovné dievčatko!“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366760" y="1709928"/>
            <a:ext cx="3246120" cy="1417320"/>
          </a:xfrm>
          <a:prstGeom prst="roundRect">
            <a:avLst>
              <a:gd name="adj" fmla="val 7742"/>
            </a:avLst>
          </a:prstGeom>
          <a:solidFill>
            <a:schemeClr val="accent5">
              <a:alpha val="15000"/>
            </a:scheme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549640" y="18470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Rovnaký tón ako k iným dospelým športovcom. Tykanie či vykanie podľa veku a dohody.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548640" y="340156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48640" y="34015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1371600" y="33558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Pochvala a potlesk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1371600" y="3785616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Máme radi povzbudenie, potlesk, pochvalu – a ako každý aj odmenu.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983480" y="3310128"/>
            <a:ext cx="3154680" cy="1417320"/>
          </a:xfrm>
          <a:prstGeom prst="roundRect">
            <a:avLst>
              <a:gd name="adj" fmla="val 7742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5166360" y="3447288"/>
            <a:ext cx="2788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„Dobre.“  „Hm, ide to.“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8366760" y="3310128"/>
            <a:ext cx="3246120" cy="1417320"/>
          </a:xfrm>
          <a:prstGeom prst="roundRect">
            <a:avLst>
              <a:gd name="adj" fmla="val 7742"/>
            </a:avLst>
          </a:prstGeom>
          <a:solidFill>
            <a:schemeClr val="accent5">
              <a:alpha val="15000"/>
            </a:schemeClr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549640" y="34472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„Výborne, Mária, pri hode si mala úplne vystretú ruku!“ – konkrétne, čo bolo dobré.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548640" y="500176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548640" y="50017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1371600" y="495604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Nedefinuj náš život ako negatívny</a:t>
            </a:r>
            <a:endParaRPr lang="en-US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1371600" y="5385816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Sme šťastní ľudia. Ľútostivé slová nepoužívaj.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983480" y="4910328"/>
            <a:ext cx="3154680" cy="1417320"/>
          </a:xfrm>
          <a:prstGeom prst="roundRect">
            <a:avLst>
              <a:gd name="adj" fmla="val 7742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5166360" y="5047488"/>
            <a:ext cx="2788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„Chúďatko, bohužiaľ trpí Downovým syndrómom.“</a:t>
            </a:r>
            <a:endParaRPr lang="en-US" sz="1550" dirty="0"/>
          </a:p>
        </p:txBody>
      </p:sp>
      <p:sp>
        <p:nvSpPr>
          <p:cNvPr id="29" name="Shape 26"/>
          <p:cNvSpPr/>
          <p:nvPr/>
        </p:nvSpPr>
        <p:spPr>
          <a:xfrm>
            <a:off x="8366760" y="4910328"/>
            <a:ext cx="3246120" cy="1417320"/>
          </a:xfrm>
          <a:prstGeom prst="roundRect">
            <a:avLst>
              <a:gd name="adj" fmla="val 7742"/>
            </a:avLst>
          </a:prstGeom>
          <a:solidFill>
            <a:schemeClr val="accent5">
              <a:alpha val="15000"/>
            </a:schemeClr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8549640" y="50474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„Športovec s Downovým syndrómom.“ Človek je na prvom mieste, nie diagnóza.</a:t>
            </a:r>
            <a:endParaRPr lang="en-US" sz="15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TÉMA 5 · REŠPEKT A POSTOJ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Spoločnosť, záujmy a radosť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3520440" cy="457200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777240" y="1856232"/>
            <a:ext cx="658368" cy="6583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18562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572768" y="1828800"/>
            <a:ext cx="23134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sme chorí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69748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Diagnózou nikoho nenakazíme. Nevyhýbaj sa nám – máme radi spoločnosť.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13232" y="3886200"/>
            <a:ext cx="3191256" cy="2121408"/>
          </a:xfrm>
          <a:prstGeom prst="roundRect">
            <a:avLst>
              <a:gd name="adj" fmla="val 5172"/>
            </a:avLst>
          </a:prstGeom>
          <a:solidFill>
            <a:schemeClr val="bg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96112" y="4032504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PRÍKLAD Z PRAXE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896112" y="4343400"/>
            <a:ext cx="28254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Na sústredení si sadni k športovcom na obed. Zapoj ich do spoločnej rozcvičky s iným klubom (Unified Sports).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325112" y="1600200"/>
            <a:ext cx="3520440" cy="457200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14" name="Shape 11"/>
          <p:cNvSpPr/>
          <p:nvPr/>
        </p:nvSpPr>
        <p:spPr>
          <a:xfrm>
            <a:off x="4553712" y="1856232"/>
            <a:ext cx="658368" cy="658368"/>
          </a:xfrm>
          <a:prstGeom prst="ellipse">
            <a:avLst/>
          </a:prstGeom>
          <a:solidFill>
            <a:schemeClr val="accent6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53712" y="18562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5349240" y="1828800"/>
            <a:ext cx="23134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Máme dobrú pamäť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4553712" y="269748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 err="1">
                <a:solidFill>
                  <a:schemeClr val="tx1"/>
                </a:solidFill>
              </a:rPr>
              <a:t>Čísla</a:t>
            </a:r>
            <a:r>
              <a:rPr lang="sk-SK" sz="1550" dirty="0">
                <a:solidFill>
                  <a:schemeClr val="tx1"/>
                </a:solidFill>
              </a:rPr>
              <a:t>? </a:t>
            </a:r>
            <a:r>
              <a:rPr lang="en-US" sz="1550" dirty="0">
                <a:solidFill>
                  <a:schemeClr val="tx1"/>
                </a:solidFill>
              </a:rPr>
              <a:t>, situácie, oblečenie, zvieratá, hudba, tanec – a hlavne ŠPORT.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4489704" y="3886200"/>
            <a:ext cx="3191256" cy="2121408"/>
          </a:xfrm>
          <a:prstGeom prst="roundRect">
            <a:avLst>
              <a:gd name="adj" fmla="val 5172"/>
            </a:avLst>
          </a:prstGeom>
          <a:solidFill>
            <a:schemeClr val="bg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672584" y="4032504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PRÍKLAD Z PRAXE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672584" y="4343400"/>
            <a:ext cx="28254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Rozcvička na obľúbenú pesničku. Športovec si pamätá tvoje </a:t>
            </a:r>
            <a:r>
              <a:rPr lang="en-US" sz="1550" dirty="0" err="1">
                <a:solidFill>
                  <a:schemeClr val="tx1"/>
                </a:solidFill>
              </a:rPr>
              <a:t>meno</a:t>
            </a:r>
            <a:r>
              <a:rPr lang="en-US" sz="1550" dirty="0">
                <a:solidFill>
                  <a:schemeClr val="tx1"/>
                </a:solidFill>
              </a:rPr>
              <a:t>  – zapamätaj si aj ty jeho.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8101584" y="1600200"/>
            <a:ext cx="3520440" cy="457200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22" name="Shape 19"/>
          <p:cNvSpPr/>
          <p:nvPr/>
        </p:nvSpPr>
        <p:spPr>
          <a:xfrm>
            <a:off x="8330184" y="1856232"/>
            <a:ext cx="658368" cy="65836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330184" y="18562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9125712" y="1828800"/>
            <a:ext cx="23134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Spontánni a srdeční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8330184" y="269748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Meníme pohľad na svet – je veselší pre nás aj pre teba.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8266176" y="3886200"/>
            <a:ext cx="3191256" cy="2121408"/>
          </a:xfrm>
          <a:prstGeom prst="roundRect">
            <a:avLst>
              <a:gd name="adj" fmla="val 5172"/>
            </a:avLst>
          </a:prstGeom>
          <a:solidFill>
            <a:schemeClr val="bg1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8449056" y="4032504"/>
            <a:ext cx="2825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PRÍKLAD Z PRAXE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8449056" y="4343400"/>
            <a:ext cx="282549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Športovec po finiši objíme súpera a tlieska mu. Nie je to „nesústredenosť“ – je to duch Special Olympics.</a:t>
            </a:r>
            <a:endParaRPr lang="en-US" sz="15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640080" y="20116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ČASŤ 2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56032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Čo hovoria </a:t>
            </a:r>
            <a:r>
              <a:rPr lang="en-US" sz="4400" b="1" dirty="0" err="1">
                <a:solidFill>
                  <a:schemeClr val="bg1"/>
                </a:solidFill>
              </a:rPr>
              <a:t>ďalšie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metodiky</a:t>
            </a:r>
            <a:r>
              <a:rPr lang="sk-SK" sz="4400" b="1">
                <a:solidFill>
                  <a:schemeClr val="bg1"/>
                </a:solidFill>
              </a:rPr>
              <a:t> ...</a:t>
            </a: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114800"/>
            <a:ext cx="7132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bg1"/>
                </a:solidFill>
              </a:rPr>
              <a:t>Overené prístupy pre komunikáciu s ľuďmi s autizmom a intelektuálnym znevýhodnením – a ako ich použiť na športovisku.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AUTIZMUS · NATIONAL AUTISTIC SOCIETY (UK)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Rámec SPELL – 5 princípov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2075688" cy="4572000"/>
          </a:xfrm>
          <a:prstGeom prst="roundRect">
            <a:avLst>
              <a:gd name="adj" fmla="val 5286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1152144" y="1783080"/>
            <a:ext cx="868680" cy="86868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1152144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34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788920"/>
            <a:ext cx="1801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Štruktúra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3520440"/>
            <a:ext cx="1709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Predvídateľnosť dáva pocit bezpečia.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58368" y="4572000"/>
            <a:ext cx="1856232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49808" y="4645152"/>
            <a:ext cx="167335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chemeClr val="tx1"/>
                </a:solidFill>
              </a:rPr>
              <a:t>Vizuálny plán tréningu, vždy rovnaký začiatok a koniec.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2807208" y="1600200"/>
            <a:ext cx="2075688" cy="4572000"/>
          </a:xfrm>
          <a:prstGeom prst="roundRect">
            <a:avLst>
              <a:gd name="adj" fmla="val 5286"/>
            </a:avLst>
          </a:prstGeom>
          <a:solidFill>
            <a:schemeClr val="bg2"/>
          </a:solidFill>
          <a:ln/>
        </p:spPr>
      </p:sp>
      <p:sp>
        <p:nvSpPr>
          <p:cNvPr id="13" name="Shape 10"/>
          <p:cNvSpPr/>
          <p:nvPr/>
        </p:nvSpPr>
        <p:spPr>
          <a:xfrm>
            <a:off x="3410712" y="1783080"/>
            <a:ext cx="868680" cy="8686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410712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endParaRPr lang="en-US" sz="3400" dirty="0"/>
          </a:p>
        </p:txBody>
      </p:sp>
      <p:sp>
        <p:nvSpPr>
          <p:cNvPr id="15" name="Text 12"/>
          <p:cNvSpPr txBox="1"/>
          <p:nvPr/>
        </p:nvSpPr>
        <p:spPr>
          <a:xfrm>
            <a:off x="2944368" y="2788920"/>
            <a:ext cx="1801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Pozitívny prístup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2990088" y="3520440"/>
            <a:ext cx="1709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Stavaj na silných stránkach a záujmoch.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2916936" y="4572000"/>
            <a:ext cx="1856232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008376" y="4645152"/>
            <a:ext cx="167335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chemeClr val="tx1"/>
                </a:solidFill>
              </a:rPr>
              <a:t>Miluje čísla? Nech meria časy a počíta kolá.</a:t>
            </a:r>
            <a:endParaRPr lang="en-US" sz="1450" dirty="0"/>
          </a:p>
        </p:txBody>
      </p:sp>
      <p:sp>
        <p:nvSpPr>
          <p:cNvPr id="19" name="Shape 16"/>
          <p:cNvSpPr/>
          <p:nvPr/>
        </p:nvSpPr>
        <p:spPr>
          <a:xfrm>
            <a:off x="5065776" y="1600200"/>
            <a:ext cx="2075688" cy="4572000"/>
          </a:xfrm>
          <a:prstGeom prst="roundRect">
            <a:avLst>
              <a:gd name="adj" fmla="val 5286"/>
            </a:avLst>
          </a:prstGeom>
          <a:solidFill>
            <a:schemeClr val="bg2"/>
          </a:solidFill>
          <a:ln/>
        </p:spPr>
      </p:sp>
      <p:sp>
        <p:nvSpPr>
          <p:cNvPr id="20" name="Shape 17"/>
          <p:cNvSpPr/>
          <p:nvPr/>
        </p:nvSpPr>
        <p:spPr>
          <a:xfrm>
            <a:off x="5669280" y="1783080"/>
            <a:ext cx="868680" cy="8686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66928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3400" dirty="0"/>
          </a:p>
        </p:txBody>
      </p:sp>
      <p:sp>
        <p:nvSpPr>
          <p:cNvPr id="22" name="Text 19"/>
          <p:cNvSpPr txBox="1"/>
          <p:nvPr/>
        </p:nvSpPr>
        <p:spPr>
          <a:xfrm>
            <a:off x="5202936" y="2788920"/>
            <a:ext cx="1801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Empatia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5248656" y="3520440"/>
            <a:ext cx="1709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Pozri sa na svet jeho očami: čo ho motivuje a čo desí?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5175504" y="4572000"/>
            <a:ext cx="1856232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266944" y="4645152"/>
            <a:ext cx="167335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chemeClr val="tx1"/>
                </a:solidFill>
              </a:rPr>
              <a:t>Štartová pištoľ desí – nahraď ju vlajkou </a:t>
            </a:r>
            <a:r>
              <a:rPr lang="en-US" sz="1450" i="1" dirty="0" err="1">
                <a:solidFill>
                  <a:schemeClr val="tx1"/>
                </a:solidFill>
              </a:rPr>
              <a:t>alebo</a:t>
            </a:r>
            <a:r>
              <a:rPr lang="en-US" sz="1450" i="1" dirty="0">
                <a:solidFill>
                  <a:schemeClr val="tx1"/>
                </a:solidFill>
              </a:rPr>
              <a:t> </a:t>
            </a:r>
            <a:r>
              <a:rPr lang="en-US" sz="1450" i="1" dirty="0" err="1">
                <a:solidFill>
                  <a:schemeClr val="tx1"/>
                </a:solidFill>
              </a:rPr>
              <a:t>gestom</a:t>
            </a:r>
            <a:r>
              <a:rPr lang="sk-SK" sz="1450" i="1" dirty="0">
                <a:solidFill>
                  <a:schemeClr val="tx1"/>
                </a:solidFill>
              </a:rPr>
              <a:t>, alebo vysvetli ako je to na súťaži.</a:t>
            </a:r>
            <a:endParaRPr lang="en-US" sz="1450" dirty="0"/>
          </a:p>
        </p:txBody>
      </p:sp>
      <p:sp>
        <p:nvSpPr>
          <p:cNvPr id="26" name="Shape 23"/>
          <p:cNvSpPr/>
          <p:nvPr/>
        </p:nvSpPr>
        <p:spPr>
          <a:xfrm>
            <a:off x="7324344" y="1600200"/>
            <a:ext cx="2075688" cy="4572000"/>
          </a:xfrm>
          <a:prstGeom prst="roundRect">
            <a:avLst>
              <a:gd name="adj" fmla="val 5286"/>
            </a:avLst>
          </a:prstGeom>
          <a:solidFill>
            <a:schemeClr val="bg2"/>
          </a:solidFill>
          <a:ln/>
        </p:spPr>
      </p:sp>
      <p:sp>
        <p:nvSpPr>
          <p:cNvPr id="27" name="Shape 24"/>
          <p:cNvSpPr/>
          <p:nvPr/>
        </p:nvSpPr>
        <p:spPr>
          <a:xfrm>
            <a:off x="7927848" y="1783080"/>
            <a:ext cx="868680" cy="868680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927848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endParaRPr lang="en-US" sz="3400" dirty="0"/>
          </a:p>
        </p:txBody>
      </p:sp>
      <p:sp>
        <p:nvSpPr>
          <p:cNvPr id="29" name="Text 26"/>
          <p:cNvSpPr txBox="1"/>
          <p:nvPr/>
        </p:nvSpPr>
        <p:spPr>
          <a:xfrm>
            <a:off x="7461504" y="2788920"/>
            <a:ext cx="1801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Nízka záťaž podnetov</a:t>
            </a:r>
            <a:endParaRPr lang="en-US" sz="1700" dirty="0"/>
          </a:p>
        </p:txBody>
      </p:sp>
      <p:sp>
        <p:nvSpPr>
          <p:cNvPr id="30" name="Text 27"/>
          <p:cNvSpPr txBox="1"/>
          <p:nvPr/>
        </p:nvSpPr>
        <p:spPr>
          <a:xfrm>
            <a:off x="7507224" y="3520440"/>
            <a:ext cx="1709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Pokojné prostredie a pokojný hlas.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7434072" y="4572000"/>
            <a:ext cx="1856232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7525512" y="4645152"/>
            <a:ext cx="167335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chemeClr val="tx1"/>
                </a:solidFill>
              </a:rPr>
              <a:t>Menej píšťalky, tichý kút na oddych, slúchadlá.</a:t>
            </a:r>
            <a:endParaRPr lang="en-US" sz="1450" dirty="0"/>
          </a:p>
        </p:txBody>
      </p:sp>
      <p:sp>
        <p:nvSpPr>
          <p:cNvPr id="33" name="Shape 30"/>
          <p:cNvSpPr/>
          <p:nvPr/>
        </p:nvSpPr>
        <p:spPr>
          <a:xfrm>
            <a:off x="9582912" y="1600200"/>
            <a:ext cx="2075688" cy="4572000"/>
          </a:xfrm>
          <a:prstGeom prst="roundRect">
            <a:avLst>
              <a:gd name="adj" fmla="val 5286"/>
            </a:avLst>
          </a:prstGeom>
          <a:solidFill>
            <a:schemeClr val="bg2"/>
          </a:solidFill>
          <a:ln/>
        </p:spPr>
      </p:sp>
      <p:sp>
        <p:nvSpPr>
          <p:cNvPr id="34" name="Shape 31"/>
          <p:cNvSpPr/>
          <p:nvPr/>
        </p:nvSpPr>
        <p:spPr>
          <a:xfrm>
            <a:off x="10186416" y="178308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10186416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endParaRPr lang="en-US" sz="3400" dirty="0"/>
          </a:p>
        </p:txBody>
      </p:sp>
      <p:sp>
        <p:nvSpPr>
          <p:cNvPr id="36" name="Text 33"/>
          <p:cNvSpPr txBox="1"/>
          <p:nvPr/>
        </p:nvSpPr>
        <p:spPr>
          <a:xfrm>
            <a:off x="9720072" y="2788920"/>
            <a:ext cx="1801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Prepojenia</a:t>
            </a:r>
            <a:endParaRPr lang="en-US" sz="1700" dirty="0"/>
          </a:p>
        </p:txBody>
      </p:sp>
      <p:sp>
        <p:nvSpPr>
          <p:cNvPr id="37" name="Text 34"/>
          <p:cNvSpPr txBox="1"/>
          <p:nvPr/>
        </p:nvSpPr>
        <p:spPr>
          <a:xfrm>
            <a:off x="9765792" y="3520440"/>
            <a:ext cx="1709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Rodina, škola a tréner ako partneri.</a:t>
            </a:r>
            <a:endParaRPr lang="en-US" sz="1500" dirty="0"/>
          </a:p>
        </p:txBody>
      </p:sp>
      <p:sp>
        <p:nvSpPr>
          <p:cNvPr id="38" name="Shape 35"/>
          <p:cNvSpPr/>
          <p:nvPr/>
        </p:nvSpPr>
        <p:spPr>
          <a:xfrm>
            <a:off x="9692640" y="4572000"/>
            <a:ext cx="1856232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784080" y="4645152"/>
            <a:ext cx="167335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chemeClr val="tx1"/>
                </a:solidFill>
              </a:rPr>
              <a:t>Rovnaké pokyny a obrázky doma, v škole aj na tréningu.</a:t>
            </a:r>
            <a:endParaRPr lang="en-US" sz="14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AUTIZMUS AJ INTELEKTUÁLNE ZNEVÝHODNENIE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Štruktúrované učenie TEACCH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3840480" cy="4526280"/>
          </a:xfrm>
          <a:prstGeom prst="roundRect">
            <a:avLst>
              <a:gd name="adj" fmla="val 2857"/>
            </a:avLst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82880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Základná myšlienka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286000"/>
            <a:ext cx="3291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bg1"/>
                </a:solidFill>
              </a:rPr>
              <a:t>Ľudia s autizmom (a mnohí s intelektuálnym znevýhodnením) lepšie rozumejú tomu, čo vidia, ako tomu, čo počujú.</a:t>
            </a:r>
            <a:endParaRPr lang="en-US" sz="1650" dirty="0"/>
          </a:p>
          <a:p>
            <a:pPr marL="0" indent="0">
              <a:buNone/>
            </a:pPr>
            <a:endParaRPr lang="en-US" sz="1650" dirty="0"/>
          </a:p>
          <a:p>
            <a:pPr marL="0" indent="0">
              <a:buNone/>
            </a:pPr>
            <a:r>
              <a:rPr lang="en-US" sz="1650" dirty="0">
                <a:solidFill>
                  <a:schemeClr val="bg1"/>
                </a:solidFill>
              </a:rPr>
              <a:t>Športovec má vždy vedieť: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023360"/>
            <a:ext cx="3291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b="1" dirty="0">
                <a:solidFill>
                  <a:schemeClr val="bg1"/>
                </a:solidFill>
              </a:rPr>
              <a:t>Čo budem robiť?</a:t>
            </a:r>
            <a:endParaRPr lang="en-US" sz="17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b="1" dirty="0">
                <a:solidFill>
                  <a:schemeClr val="bg1"/>
                </a:solidFill>
              </a:rPr>
              <a:t>Ako dlho?</a:t>
            </a:r>
            <a:endParaRPr lang="en-US" sz="17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b="1" dirty="0">
                <a:solidFill>
                  <a:schemeClr val="bg1"/>
                </a:solidFill>
              </a:rPr>
              <a:t>Ako spoznám, že som hotový?</a:t>
            </a:r>
            <a:endParaRPr lang="en-US" sz="17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b="1" dirty="0">
                <a:solidFill>
                  <a:schemeClr val="bg1"/>
                </a:solidFill>
              </a:rPr>
              <a:t>Čo príde potom?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4617720" y="1600200"/>
            <a:ext cx="6995160" cy="1024128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</p:sp>
      <p:sp>
        <p:nvSpPr>
          <p:cNvPr id="10" name="Shape 7"/>
          <p:cNvSpPr/>
          <p:nvPr/>
        </p:nvSpPr>
        <p:spPr>
          <a:xfrm>
            <a:off x="4800600" y="1764792"/>
            <a:ext cx="694944" cy="694944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2" y="1929384"/>
            <a:ext cx="365760" cy="3657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669280" y="1691640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Fyzická štruktúra</a:t>
            </a:r>
            <a:endParaRPr lang="en-US" sz="1750" dirty="0"/>
          </a:p>
        </p:txBody>
      </p:sp>
      <p:sp>
        <p:nvSpPr>
          <p:cNvPr id="13" name="Text 9"/>
          <p:cNvSpPr txBox="1"/>
          <p:nvPr/>
        </p:nvSpPr>
        <p:spPr>
          <a:xfrm>
            <a:off x="7726680" y="1673352"/>
            <a:ext cx="37490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Jasne označené miesta: farebné kužele pre stanovištia, rovnaké miesto na lavičke, kútik na oddych.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4617720" y="2770632"/>
            <a:ext cx="6995160" cy="1024128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</p:sp>
      <p:sp>
        <p:nvSpPr>
          <p:cNvPr id="15" name="Shape 11"/>
          <p:cNvSpPr/>
          <p:nvPr/>
        </p:nvSpPr>
        <p:spPr>
          <a:xfrm>
            <a:off x="4800600" y="2935224"/>
            <a:ext cx="694944" cy="69494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192" y="3099816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669280" y="2862072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Vizuálny plán</a:t>
            </a:r>
            <a:endParaRPr lang="en-US" sz="1750" dirty="0"/>
          </a:p>
        </p:txBody>
      </p:sp>
      <p:sp>
        <p:nvSpPr>
          <p:cNvPr id="18" name="Text 13"/>
          <p:cNvSpPr txBox="1"/>
          <p:nvPr/>
        </p:nvSpPr>
        <p:spPr>
          <a:xfrm>
            <a:off x="7726680" y="2843784"/>
            <a:ext cx="37490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Piktogramy priebehu tréningu na tabuli. Hotovú aktivitu športovec sám odloží. (overená prax)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4617720" y="3941064"/>
            <a:ext cx="6995160" cy="1024128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</p:sp>
      <p:sp>
        <p:nvSpPr>
          <p:cNvPr id="20" name="Shape 15"/>
          <p:cNvSpPr/>
          <p:nvPr/>
        </p:nvSpPr>
        <p:spPr>
          <a:xfrm>
            <a:off x="4800600" y="4105656"/>
            <a:ext cx="694944" cy="694944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92" y="4270248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669280" y="4032504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Pracovný systém</a:t>
            </a:r>
            <a:endParaRPr lang="en-US" sz="1750" dirty="0"/>
          </a:p>
        </p:txBody>
      </p:sp>
      <p:sp>
        <p:nvSpPr>
          <p:cNvPr id="23" name="Text 17"/>
          <p:cNvSpPr txBox="1"/>
          <p:nvPr/>
        </p:nvSpPr>
        <p:spPr>
          <a:xfrm>
            <a:off x="7726680" y="4014216"/>
            <a:ext cx="37490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Na stanovišti vidí, koľko opakovaní ho čaká: 5 loptičiek v koši = 5 hodov.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4617720" y="5111496"/>
            <a:ext cx="6995160" cy="1024128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</p:sp>
      <p:sp>
        <p:nvSpPr>
          <p:cNvPr id="25" name="Shape 19"/>
          <p:cNvSpPr/>
          <p:nvPr/>
        </p:nvSpPr>
        <p:spPr>
          <a:xfrm>
            <a:off x="4800600" y="5276088"/>
            <a:ext cx="694944" cy="694944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192" y="5440680"/>
            <a:ext cx="365760" cy="36576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5669280" y="5202936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Organizácia úlohy</a:t>
            </a:r>
            <a:endParaRPr lang="en-US" sz="1750" dirty="0"/>
          </a:p>
        </p:txBody>
      </p:sp>
      <p:sp>
        <p:nvSpPr>
          <p:cNvPr id="28" name="Text 21"/>
          <p:cNvSpPr txBox="1"/>
          <p:nvPr/>
        </p:nvSpPr>
        <p:spPr>
          <a:xfrm>
            <a:off x="7726680" y="5184648"/>
            <a:ext cx="374904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Úloha rozdelená na malé vizuálne kroky: rozbeh – odraz – dopad, každý s obrázkom.</a:t>
            </a:r>
            <a:endParaRPr lang="en-US" sz="150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VIZUÁLNA PODPORA A ALTERNATÍVNA KOMUNIKÁCIA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Keď slová nestačia: ukáž to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600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Tabuľka NAJPRV → POTOM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548640" y="2103120"/>
            <a:ext cx="2514600" cy="2743200"/>
          </a:xfrm>
          <a:prstGeom prst="roundRect">
            <a:avLst>
              <a:gd name="adj" fmla="val 4364"/>
            </a:avLst>
          </a:prstGeom>
          <a:solidFill>
            <a:schemeClr val="accent2">
              <a:alpha val="18000"/>
            </a:schemeClr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48640" y="224028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kern="0" spc="20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NAJPRV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115568" y="2697480"/>
            <a:ext cx="1371600" cy="13716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608" y="3017520"/>
            <a:ext cx="731520" cy="7315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420624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rozcvička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3474720" y="2103120"/>
            <a:ext cx="2514600" cy="2743200"/>
          </a:xfrm>
          <a:prstGeom prst="roundRect">
            <a:avLst>
              <a:gd name="adj" fmla="val 4364"/>
            </a:avLst>
          </a:prstGeom>
          <a:solidFill>
            <a:schemeClr val="accent5">
              <a:alpha val="18000"/>
            </a:schemeClr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3474720" y="224028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kern="0" spc="20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POTOM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4041648" y="2697480"/>
            <a:ext cx="1371600" cy="13716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688" y="3017520"/>
            <a:ext cx="731520" cy="7315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474720" y="420624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bazén</a:t>
            </a:r>
            <a:endParaRPr lang="en-US" sz="2000" dirty="0"/>
          </a:p>
        </p:txBody>
      </p:sp>
      <p:sp>
        <p:nvSpPr>
          <p:cNvPr id="16" name="Shape 11"/>
          <p:cNvSpPr/>
          <p:nvPr/>
        </p:nvSpPr>
        <p:spPr>
          <a:xfrm>
            <a:off x="3127248" y="3246120"/>
            <a:ext cx="292608" cy="457200"/>
          </a:xfrm>
          <a:prstGeom prst="rightArrow">
            <a:avLst/>
          </a:prstGeom>
          <a:solidFill>
            <a:schemeClr val="accent3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548640" y="5029200"/>
            <a:ext cx="5440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chemeClr val="tx1"/>
                </a:solidFill>
              </a:rPr>
              <a:t>Motivácia: najprv menej obľúbená aktivita, potom tá obľúbená. Funguje aj pri prechodoch medzi aktivitami.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6400800" y="169164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6248" y="1847088"/>
            <a:ext cx="329184" cy="32918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223760" y="1673352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Piktogramy a karty</a:t>
            </a:r>
            <a:endParaRPr lang="en-US" sz="1750" dirty="0"/>
          </a:p>
        </p:txBody>
      </p:sp>
      <p:sp>
        <p:nvSpPr>
          <p:cNvPr id="21" name="Text 15"/>
          <p:cNvSpPr txBox="1"/>
          <p:nvPr/>
        </p:nvSpPr>
        <p:spPr>
          <a:xfrm>
            <a:off x="7223760" y="202082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plán tréningu, „pauza“, „pomoc“, „hotovo“</a:t>
            </a:r>
            <a:endParaRPr lang="en-US" sz="1550" dirty="0"/>
          </a:p>
        </p:txBody>
      </p:sp>
      <p:sp>
        <p:nvSpPr>
          <p:cNvPr id="22" name="Shape 16"/>
          <p:cNvSpPr/>
          <p:nvPr/>
        </p:nvSpPr>
        <p:spPr>
          <a:xfrm>
            <a:off x="6400800" y="260604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6248" y="2761488"/>
            <a:ext cx="329184" cy="329184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7223760" y="2587752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PECS</a:t>
            </a:r>
            <a:endParaRPr lang="en-US" sz="1750" dirty="0"/>
          </a:p>
        </p:txBody>
      </p:sp>
      <p:sp>
        <p:nvSpPr>
          <p:cNvPr id="25" name="Text 18"/>
          <p:cNvSpPr txBox="1"/>
          <p:nvPr/>
        </p:nvSpPr>
        <p:spPr>
          <a:xfrm>
            <a:off x="7223760" y="293522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športovec podá obrázok toho, čo chce</a:t>
            </a:r>
            <a:endParaRPr lang="en-US" sz="1550" dirty="0"/>
          </a:p>
        </p:txBody>
      </p:sp>
      <p:sp>
        <p:nvSpPr>
          <p:cNvPr id="26" name="Shape 19"/>
          <p:cNvSpPr/>
          <p:nvPr/>
        </p:nvSpPr>
        <p:spPr>
          <a:xfrm>
            <a:off x="6400800" y="352044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6248" y="3675888"/>
            <a:ext cx="329184" cy="329184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223760" y="3502152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Znaky a gestá</a:t>
            </a:r>
            <a:endParaRPr lang="en-US" sz="1750" dirty="0"/>
          </a:p>
        </p:txBody>
      </p:sp>
      <p:sp>
        <p:nvSpPr>
          <p:cNvPr id="29" name="Text 21"/>
          <p:cNvSpPr txBox="1"/>
          <p:nvPr/>
        </p:nvSpPr>
        <p:spPr>
          <a:xfrm>
            <a:off x="7223760" y="384962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napr. </a:t>
            </a:r>
            <a:r>
              <a:rPr lang="en-US" sz="1550" dirty="0" err="1">
                <a:solidFill>
                  <a:schemeClr val="tx1"/>
                </a:solidFill>
              </a:rPr>
              <a:t>signály</a:t>
            </a:r>
            <a:r>
              <a:rPr lang="en-US" sz="1550" dirty="0">
                <a:solidFill>
                  <a:schemeClr val="tx1"/>
                </a:solidFill>
              </a:rPr>
              <a:t> rukou pri hluku</a:t>
            </a:r>
            <a:endParaRPr lang="en-US" sz="1550" dirty="0"/>
          </a:p>
        </p:txBody>
      </p:sp>
      <p:sp>
        <p:nvSpPr>
          <p:cNvPr id="30" name="Shape 22"/>
          <p:cNvSpPr/>
          <p:nvPr/>
        </p:nvSpPr>
        <p:spPr>
          <a:xfrm>
            <a:off x="6400800" y="443484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6248" y="4590288"/>
            <a:ext cx="329184" cy="329184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7223760" y="4416552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 s aplikáciou</a:t>
            </a:r>
            <a:endParaRPr lang="en-US" sz="1750" dirty="0"/>
          </a:p>
        </p:txBody>
      </p:sp>
      <p:sp>
        <p:nvSpPr>
          <p:cNvPr id="33" name="Text 24"/>
          <p:cNvSpPr txBox="1"/>
          <p:nvPr/>
        </p:nvSpPr>
        <p:spPr>
          <a:xfrm>
            <a:off x="7223760" y="476402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vlastná pomôcka športovca – zisti, či ju má</a:t>
            </a:r>
            <a:endParaRPr lang="en-US" sz="1550" dirty="0"/>
          </a:p>
        </p:txBody>
      </p:sp>
      <p:sp>
        <p:nvSpPr>
          <p:cNvPr id="34" name="Shape 25"/>
          <p:cNvSpPr/>
          <p:nvPr/>
        </p:nvSpPr>
        <p:spPr>
          <a:xfrm>
            <a:off x="6400800" y="53492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6248" y="5504688"/>
            <a:ext cx="329184" cy="329184"/>
          </a:xfrm>
          <a:prstGeom prst="rect">
            <a:avLst/>
          </a:prstGeom>
        </p:spPr>
      </p:pic>
      <p:sp>
        <p:nvSpPr>
          <p:cNvPr id="36" name="Text 26"/>
          <p:cNvSpPr txBox="1"/>
          <p:nvPr/>
        </p:nvSpPr>
        <p:spPr>
          <a:xfrm>
            <a:off x="7223760" y="5330952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Farby a kužele</a:t>
            </a:r>
            <a:endParaRPr lang="en-US" sz="1750" dirty="0"/>
          </a:p>
        </p:txBody>
      </p:sp>
      <p:sp>
        <p:nvSpPr>
          <p:cNvPr id="37" name="Text 27"/>
          <p:cNvSpPr txBox="1"/>
          <p:nvPr/>
        </p:nvSpPr>
        <p:spPr>
          <a:xfrm>
            <a:off x="7223760" y="567842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farba = stanovište, poradie, tím</a:t>
            </a:r>
            <a:endParaRPr lang="en-US" sz="15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5603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PRÍPRAVA NA </a:t>
            </a:r>
            <a:r>
              <a:rPr lang="en-US" sz="1400" b="1" u="sng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NOVÚ SITUÁCIU</a:t>
            </a:r>
            <a:endParaRPr lang="en-US" sz="1400" u="sng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k-SK" dirty="0"/>
              <a:t>Urob si</a:t>
            </a:r>
            <a:r>
              <a:rPr lang="en-US" sz="3400" b="1" dirty="0">
                <a:solidFill>
                  <a:schemeClr val="accent1"/>
                </a:solidFill>
              </a:rPr>
              <a:t> </a:t>
            </a:r>
            <a:r>
              <a:rPr lang="en-US" sz="3400" b="1" dirty="0" err="1">
                <a:solidFill>
                  <a:schemeClr val="accent1"/>
                </a:solidFill>
              </a:rPr>
              <a:t>príbeh</a:t>
            </a:r>
            <a:r>
              <a:rPr lang="en-US" sz="3400" b="1" dirty="0">
                <a:solidFill>
                  <a:schemeClr val="accent1"/>
                </a:solidFill>
              </a:rPr>
              <a:t> </a:t>
            </a:r>
            <a:r>
              <a:rPr lang="sk-SK" sz="3400" b="1" dirty="0">
                <a:solidFill>
                  <a:schemeClr val="accent1"/>
                </a:solidFill>
              </a:rPr>
              <a:t>– napr. </a:t>
            </a:r>
            <a:r>
              <a:rPr lang="sk-SK" dirty="0"/>
              <a:t>P</a:t>
            </a:r>
            <a:r>
              <a:rPr lang="en-US" sz="3400" b="1" dirty="0">
                <a:solidFill>
                  <a:schemeClr val="accent1"/>
                </a:solidFill>
              </a:rPr>
              <a:t>red pretekmi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6035040" cy="452628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828800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81051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Moje preteky v plávaní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868680" y="2468880"/>
            <a:ext cx="54864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Zajtra idem na preteky v plávaní.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Pôjdem autobusom s trénerkou Janou.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Na plavárni bude veľa ľudí. Budú tlieskať a kričať.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To je v poriadku. Tešia sa.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Keď bude hluk veľký, môžem si dať slúchadlá.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Pred štartom zaznie pípnutie. Potom skočím do vody.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Po pretekoch si dám desiatu.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6949440" y="16459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Ako ho napísať</a:t>
            </a:r>
            <a:endParaRPr lang="en-US" sz="2000" dirty="0"/>
          </a:p>
        </p:txBody>
      </p:sp>
      <p:sp>
        <p:nvSpPr>
          <p:cNvPr id="10" name="Shape 6"/>
          <p:cNvSpPr/>
          <p:nvPr/>
        </p:nvSpPr>
        <p:spPr>
          <a:xfrm>
            <a:off x="6949440" y="224028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237744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680960" y="224028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V 1. osobe – z pohľadu športovca</a:t>
            </a:r>
            <a:endParaRPr lang="en-US" sz="1750" dirty="0"/>
          </a:p>
        </p:txBody>
      </p:sp>
      <p:sp>
        <p:nvSpPr>
          <p:cNvPr id="13" name="Shape 8"/>
          <p:cNvSpPr/>
          <p:nvPr/>
        </p:nvSpPr>
        <p:spPr>
          <a:xfrm>
            <a:off x="6949440" y="30175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3154680"/>
            <a:ext cx="274320" cy="27432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7680960" y="301752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Kto, čo, kde, kedy – konkrétne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6949440" y="379476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3931920"/>
            <a:ext cx="274320" cy="27432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7680960" y="379476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Pozitívne: čo môžem urobiť</a:t>
            </a:r>
            <a:endParaRPr lang="en-US" sz="1750" dirty="0"/>
          </a:p>
        </p:txBody>
      </p:sp>
      <p:sp>
        <p:nvSpPr>
          <p:cNvPr id="19" name="Shape 12"/>
          <p:cNvSpPr/>
          <p:nvPr/>
        </p:nvSpPr>
        <p:spPr>
          <a:xfrm>
            <a:off x="6949440" y="457200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600" y="4709160"/>
            <a:ext cx="274320" cy="27432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680960" y="457200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S fotkami skutočného miesta a ľudí</a:t>
            </a:r>
            <a:endParaRPr lang="en-US" sz="1750" dirty="0"/>
          </a:p>
        </p:txBody>
      </p:sp>
      <p:sp>
        <p:nvSpPr>
          <p:cNvPr id="22" name="Shape 14"/>
          <p:cNvSpPr/>
          <p:nvPr/>
        </p:nvSpPr>
        <p:spPr>
          <a:xfrm>
            <a:off x="6949440" y="5349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6600" y="5486400"/>
            <a:ext cx="274320" cy="274320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7680960" y="53492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Čítať opakovane, deň či dva vopred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PÍSANÁ KOMUNIKÁCIA · INCLUSION EUROPE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Ľahké čítanie: správa, ktorej rozumie každý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3520440" cy="4526280"/>
          </a:xfrm>
          <a:prstGeom prst="roundRect">
            <a:avLst>
              <a:gd name="adj" fmla="val 3117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17830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3"/>
                </a:solidFill>
              </a:rPr>
              <a:t>✗  PÔVODNÁ SPRÁVA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94560"/>
            <a:ext cx="31089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i="1" dirty="0">
                <a:solidFill>
                  <a:schemeClr val="tx1"/>
                </a:solidFill>
              </a:rPr>
              <a:t>„Vzhľadom na nepriaznivú predpoveď počasia sa sobotňajší tréning presúva do telocvične ZŠ na Hlbokej ul., zač. o pol desiatej, prineste si halovú obuv.“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4297680" y="1600200"/>
            <a:ext cx="3520440" cy="4526280"/>
          </a:xfrm>
          <a:prstGeom prst="roundRect">
            <a:avLst>
              <a:gd name="adj" fmla="val 3117"/>
            </a:avLst>
          </a:prstGeom>
          <a:solidFill>
            <a:schemeClr val="accent5">
              <a:alpha val="15000"/>
            </a:scheme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26280" y="17830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5"/>
                </a:solidFill>
              </a:rPr>
              <a:t>✓  ĽAHKÉ ČÍTANIE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2194560"/>
            <a:ext cx="3108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tx1"/>
                </a:solidFill>
              </a:rPr>
              <a:t>Sobota 9:30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Tréning je v telocvični.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Vonku bude pršať.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Adresa: ZŠ Hlboká ulica.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Vezmi si tenisky do haly.</a:t>
            </a:r>
            <a:endParaRPr lang="en-US" sz="18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5166360"/>
            <a:ext cx="640080" cy="6400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8092440" y="164592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Pravidlá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8092440" y="2148840"/>
            <a:ext cx="356616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Krátke vety, jedna myšlienka na riadok</a:t>
            </a:r>
            <a:endParaRPr lang="en-US" sz="16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Bežné slová, bez skratiek a cudzích slov</a:t>
            </a:r>
            <a:endParaRPr lang="en-US" sz="16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Čísla číslicami: 9:30, nie „o pol desiatej“</a:t>
            </a:r>
            <a:endParaRPr lang="en-US" sz="16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Oslovuj priamo: „Vezmi si…“</a:t>
            </a:r>
            <a:endParaRPr lang="en-US" sz="16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Najdôležitejšie na začiatok</a:t>
            </a:r>
            <a:endParaRPr lang="en-US" sz="16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Obrázok k textu</a:t>
            </a:r>
            <a:endParaRPr lang="en-US" sz="16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Text si nechaj otestovať človekom s intelektuálnym znevýhodnením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TRÉNERSKÁ METODIKA · SPECIAL OLYMPICS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Vysvetli – Ukáž – Napodob – Pochváľ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2606040" cy="306324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1344168" y="1783080"/>
            <a:ext cx="1005840" cy="10058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056" y="2029968"/>
            <a:ext cx="512064" cy="51206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85800" y="29260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Vysvetli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338328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50" dirty="0">
                <a:solidFill>
                  <a:schemeClr val="tx1"/>
                </a:solidFill>
              </a:rPr>
              <a:t>1 krátka veta, kľúčové slovo</a:t>
            </a:r>
            <a:endParaRPr lang="en-US" sz="155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406908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i="1" dirty="0">
                <a:solidFill>
                  <a:schemeClr val="accent3"/>
                </a:solidFill>
              </a:rPr>
              <a:t>„Hod. Ruka vysoko.“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3191256" y="2971800"/>
            <a:ext cx="164592" cy="365760"/>
          </a:xfrm>
          <a:prstGeom prst="rightArrow">
            <a:avLst/>
          </a:prstGeom>
          <a:solidFill>
            <a:schemeClr val="accent3"/>
          </a:solidFill>
          <a:ln/>
        </p:spPr>
      </p:sp>
      <p:sp>
        <p:nvSpPr>
          <p:cNvPr id="12" name="Shape 8"/>
          <p:cNvSpPr/>
          <p:nvPr/>
        </p:nvSpPr>
        <p:spPr>
          <a:xfrm>
            <a:off x="3383280" y="1600200"/>
            <a:ext cx="2606040" cy="306324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3" name="Shape 9"/>
          <p:cNvSpPr/>
          <p:nvPr/>
        </p:nvSpPr>
        <p:spPr>
          <a:xfrm>
            <a:off x="4178808" y="178308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696" y="2029968"/>
            <a:ext cx="512064" cy="51206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520440" y="29260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Ukáž</a:t>
            </a:r>
            <a:endParaRPr lang="en-US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3520440" y="338328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50" dirty="0">
                <a:solidFill>
                  <a:schemeClr val="tx1"/>
                </a:solidFill>
              </a:rPr>
              <a:t>Predveď celý pohyb, potom pomaly</a:t>
            </a:r>
            <a:endParaRPr lang="en-US" sz="1550" dirty="0"/>
          </a:p>
        </p:txBody>
      </p:sp>
      <p:sp>
        <p:nvSpPr>
          <p:cNvPr id="17" name="Text 12"/>
          <p:cNvSpPr txBox="1"/>
          <p:nvPr/>
        </p:nvSpPr>
        <p:spPr>
          <a:xfrm>
            <a:off x="3520440" y="406908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i="1" dirty="0">
                <a:solidFill>
                  <a:schemeClr val="accent3"/>
                </a:solidFill>
              </a:rPr>
              <a:t>Ukážka spredu aj zboku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6025896" y="2971800"/>
            <a:ext cx="164592" cy="365760"/>
          </a:xfrm>
          <a:prstGeom prst="rightArrow">
            <a:avLst/>
          </a:prstGeom>
          <a:solidFill>
            <a:schemeClr val="accent3"/>
          </a:solidFill>
          <a:ln/>
        </p:spPr>
      </p:sp>
      <p:sp>
        <p:nvSpPr>
          <p:cNvPr id="19" name="Shape 14"/>
          <p:cNvSpPr/>
          <p:nvPr/>
        </p:nvSpPr>
        <p:spPr>
          <a:xfrm>
            <a:off x="6217920" y="1600200"/>
            <a:ext cx="2606040" cy="306324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20" name="Shape 15"/>
          <p:cNvSpPr/>
          <p:nvPr/>
        </p:nvSpPr>
        <p:spPr>
          <a:xfrm>
            <a:off x="7013448" y="1783080"/>
            <a:ext cx="1005840" cy="10058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0336" y="2029968"/>
            <a:ext cx="512064" cy="51206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6355080" y="29260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Napodob</a:t>
            </a:r>
            <a:endParaRPr lang="en-US" sz="2000" dirty="0"/>
          </a:p>
        </p:txBody>
      </p:sp>
      <p:sp>
        <p:nvSpPr>
          <p:cNvPr id="23" name="Text 17"/>
          <p:cNvSpPr txBox="1"/>
          <p:nvPr/>
        </p:nvSpPr>
        <p:spPr>
          <a:xfrm>
            <a:off x="6355080" y="338328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50" dirty="0">
                <a:solidFill>
                  <a:schemeClr val="tx1"/>
                </a:solidFill>
              </a:rPr>
              <a:t>Športovec skúša, ty jemne navádzaš</a:t>
            </a:r>
            <a:endParaRPr lang="en-US" sz="1550" dirty="0"/>
          </a:p>
        </p:txBody>
      </p:sp>
      <p:sp>
        <p:nvSpPr>
          <p:cNvPr id="24" name="Text 18"/>
          <p:cNvSpPr txBox="1"/>
          <p:nvPr/>
        </p:nvSpPr>
        <p:spPr>
          <a:xfrm>
            <a:off x="6355080" y="406908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i="1" dirty="0">
                <a:solidFill>
                  <a:schemeClr val="accent3"/>
                </a:solidFill>
              </a:rPr>
              <a:t>Fyzická dopomoc – s dovolením</a:t>
            </a:r>
            <a:endParaRPr lang="en-US" sz="1450" dirty="0"/>
          </a:p>
        </p:txBody>
      </p:sp>
      <p:sp>
        <p:nvSpPr>
          <p:cNvPr id="25" name="Shape 19"/>
          <p:cNvSpPr/>
          <p:nvPr/>
        </p:nvSpPr>
        <p:spPr>
          <a:xfrm>
            <a:off x="8860536" y="2971800"/>
            <a:ext cx="164592" cy="365760"/>
          </a:xfrm>
          <a:prstGeom prst="rightArrow">
            <a:avLst/>
          </a:prstGeom>
          <a:solidFill>
            <a:schemeClr val="accent3"/>
          </a:solidFill>
          <a:ln/>
        </p:spPr>
      </p:sp>
      <p:sp>
        <p:nvSpPr>
          <p:cNvPr id="26" name="Shape 20"/>
          <p:cNvSpPr/>
          <p:nvPr/>
        </p:nvSpPr>
        <p:spPr>
          <a:xfrm>
            <a:off x="9052560" y="1600200"/>
            <a:ext cx="2606040" cy="306324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27" name="Shape 21"/>
          <p:cNvSpPr/>
          <p:nvPr/>
        </p:nvSpPr>
        <p:spPr>
          <a:xfrm>
            <a:off x="9848088" y="1783080"/>
            <a:ext cx="1005840" cy="10058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4976" y="2029968"/>
            <a:ext cx="512064" cy="512064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9189720" y="29260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Pochváľ</a:t>
            </a:r>
            <a:endParaRPr lang="en-US" sz="2000" dirty="0"/>
          </a:p>
        </p:txBody>
      </p:sp>
      <p:sp>
        <p:nvSpPr>
          <p:cNvPr id="30" name="Text 23"/>
          <p:cNvSpPr txBox="1"/>
          <p:nvPr/>
        </p:nvSpPr>
        <p:spPr>
          <a:xfrm>
            <a:off x="9189720" y="338328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50" dirty="0">
                <a:solidFill>
                  <a:schemeClr val="tx1"/>
                </a:solidFill>
              </a:rPr>
              <a:t>Konkrétne: čo bolo dobré</a:t>
            </a:r>
            <a:endParaRPr lang="en-US" sz="1550" dirty="0"/>
          </a:p>
        </p:txBody>
      </p:sp>
      <p:sp>
        <p:nvSpPr>
          <p:cNvPr id="31" name="Text 24"/>
          <p:cNvSpPr txBox="1"/>
          <p:nvPr/>
        </p:nvSpPr>
        <p:spPr>
          <a:xfrm>
            <a:off x="9189720" y="406908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i="1" dirty="0">
                <a:solidFill>
                  <a:schemeClr val="accent3"/>
                </a:solidFill>
              </a:rPr>
              <a:t>„Ruka bola krásne vysoko!“</a:t>
            </a:r>
            <a:endParaRPr lang="en-US" sz="1450" dirty="0"/>
          </a:p>
        </p:txBody>
      </p:sp>
      <p:sp>
        <p:nvSpPr>
          <p:cNvPr id="32" name="Shape 25"/>
          <p:cNvSpPr/>
          <p:nvPr/>
        </p:nvSpPr>
        <p:spPr>
          <a:xfrm>
            <a:off x="548640" y="493776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accent1"/>
          </a:solidFill>
          <a:ln/>
        </p:spPr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808" y="5285232"/>
            <a:ext cx="457200" cy="45720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1353312" y="5029200"/>
            <a:ext cx="1691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Pomalšie, nie hlasnejšie</a:t>
            </a:r>
            <a:endParaRPr lang="en-US" sz="1650" dirty="0"/>
          </a:p>
        </p:txBody>
      </p:sp>
      <p:sp>
        <p:nvSpPr>
          <p:cNvPr id="35" name="Shape 27"/>
          <p:cNvSpPr/>
          <p:nvPr/>
        </p:nvSpPr>
        <p:spPr>
          <a:xfrm>
            <a:off x="3383280" y="493776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accent1"/>
          </a:solidFill>
          <a:ln/>
        </p:spPr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4448" y="5285232"/>
            <a:ext cx="457200" cy="457200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4187952" y="5029200"/>
            <a:ext cx="1691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Signály rukou v hluku</a:t>
            </a:r>
            <a:endParaRPr lang="en-US" sz="1650" dirty="0"/>
          </a:p>
        </p:txBody>
      </p:sp>
      <p:sp>
        <p:nvSpPr>
          <p:cNvPr id="38" name="Shape 29"/>
          <p:cNvSpPr/>
          <p:nvPr/>
        </p:nvSpPr>
        <p:spPr>
          <a:xfrm>
            <a:off x="6217920" y="493776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accent1"/>
          </a:solidFill>
          <a:ln/>
        </p:spPr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9088" y="5285232"/>
            <a:ext cx="457200" cy="457200"/>
          </a:xfrm>
          <a:prstGeom prst="rect">
            <a:avLst/>
          </a:prstGeom>
        </p:spPr>
      </p:pic>
      <p:sp>
        <p:nvSpPr>
          <p:cNvPr id="40" name="Text 30"/>
          <p:cNvSpPr txBox="1"/>
          <p:nvPr/>
        </p:nvSpPr>
        <p:spPr>
          <a:xfrm>
            <a:off x="7022592" y="5029200"/>
            <a:ext cx="1691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Viac času na odpoveď</a:t>
            </a:r>
            <a:endParaRPr lang="en-US" sz="1650" dirty="0"/>
          </a:p>
        </p:txBody>
      </p:sp>
      <p:sp>
        <p:nvSpPr>
          <p:cNvPr id="41" name="Shape 31"/>
          <p:cNvSpPr/>
          <p:nvPr/>
        </p:nvSpPr>
        <p:spPr>
          <a:xfrm>
            <a:off x="9052560" y="493776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accent1"/>
          </a:solidFill>
          <a:ln/>
        </p:spPr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53728" y="5285232"/>
            <a:ext cx="457200" cy="457200"/>
          </a:xfrm>
          <a:prstGeom prst="rect">
            <a:avLst/>
          </a:prstGeom>
        </p:spPr>
      </p:pic>
      <p:sp>
        <p:nvSpPr>
          <p:cNvPr id="43" name="Text 32"/>
          <p:cNvSpPr txBox="1"/>
          <p:nvPr/>
        </p:nvSpPr>
        <p:spPr>
          <a:xfrm>
            <a:off x="9857232" y="5029200"/>
            <a:ext cx="1691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Over: „Ukáž mi to.“</a:t>
            </a:r>
            <a:endParaRPr lang="en-US" sz="16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AUTIZMUS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Na čo myslieť navyše pri autizme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777240" y="1828800"/>
            <a:ext cx="658368" cy="65836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1984248"/>
            <a:ext cx="347472" cy="34747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72768" y="1828800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Senzorické preťaženie</a:t>
            </a:r>
            <a:endParaRPr lang="en-US" sz="175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260604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Ozvena na plavárni, píšťalka, ostré svetlo, dotyk. Ponúkni slúchadlá, tichý kút, píšťalku nahraď gestom.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4325112" y="160020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4553712" y="1828800"/>
            <a:ext cx="658368" cy="65836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160" y="1984248"/>
            <a:ext cx="347472" cy="34747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349240" y="1828800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Doslovné chápanie</a:t>
            </a:r>
            <a:endParaRPr lang="en-US" sz="1750" dirty="0"/>
          </a:p>
        </p:txBody>
      </p:sp>
      <p:sp>
        <p:nvSpPr>
          <p:cNvPr id="14" name="Text 9"/>
          <p:cNvSpPr txBox="1"/>
          <p:nvPr/>
        </p:nvSpPr>
        <p:spPr>
          <a:xfrm>
            <a:off x="4553712" y="260604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„Skoč si po loptu“ môže znamenať skok. Hovor presne, čo má urobiť.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8101584" y="160020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8330184" y="1828800"/>
            <a:ext cx="658368" cy="65836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5632" y="1984248"/>
            <a:ext cx="347472" cy="34747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9125712" y="1828800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Čas na spracovanie</a:t>
            </a:r>
            <a:endParaRPr lang="en-US" sz="1750" dirty="0"/>
          </a:p>
        </p:txBody>
      </p:sp>
      <p:sp>
        <p:nvSpPr>
          <p:cNvPr id="19" name="Text 13"/>
          <p:cNvSpPr txBox="1"/>
          <p:nvPr/>
        </p:nvSpPr>
        <p:spPr>
          <a:xfrm>
            <a:off x="8330184" y="260604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Ticho po otázke nie je odmietnutie. Počkaj, nezahlcuj ďalšími vetami.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548640" y="393192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21" name="Shape 15"/>
          <p:cNvSpPr/>
          <p:nvPr/>
        </p:nvSpPr>
        <p:spPr>
          <a:xfrm>
            <a:off x="777240" y="4160520"/>
            <a:ext cx="658368" cy="658368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" y="4315968"/>
            <a:ext cx="347472" cy="34747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572768" y="4160520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Prechody a zmeny</a:t>
            </a:r>
            <a:endParaRPr lang="en-US" sz="1750" dirty="0"/>
          </a:p>
        </p:txBody>
      </p:sp>
      <p:sp>
        <p:nvSpPr>
          <p:cNvPr id="24" name="Text 17"/>
          <p:cNvSpPr txBox="1"/>
          <p:nvPr/>
        </p:nvSpPr>
        <p:spPr>
          <a:xfrm>
            <a:off x="777240" y="493776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Ohlás koniec vopred: „Ešte 2 minúty.“ Pomôže časovač či vizuálny plán.</a:t>
            </a:r>
            <a:endParaRPr lang="en-US" sz="1500" dirty="0"/>
          </a:p>
        </p:txBody>
      </p:sp>
      <p:sp>
        <p:nvSpPr>
          <p:cNvPr id="25" name="Shape 18"/>
          <p:cNvSpPr/>
          <p:nvPr/>
        </p:nvSpPr>
        <p:spPr>
          <a:xfrm>
            <a:off x="4325112" y="393192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26" name="Shape 19"/>
          <p:cNvSpPr/>
          <p:nvPr/>
        </p:nvSpPr>
        <p:spPr>
          <a:xfrm>
            <a:off x="4553712" y="4160520"/>
            <a:ext cx="658368" cy="65836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160" y="4315968"/>
            <a:ext cx="347472" cy="347472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5349240" y="4160520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Správanie je komunikácia</a:t>
            </a:r>
            <a:endParaRPr lang="en-US" sz="1750" dirty="0"/>
          </a:p>
        </p:txBody>
      </p:sp>
      <p:sp>
        <p:nvSpPr>
          <p:cNvPr id="29" name="Text 21"/>
          <p:cNvSpPr txBox="1"/>
          <p:nvPr/>
        </p:nvSpPr>
        <p:spPr>
          <a:xfrm>
            <a:off x="4553712" y="493776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Utekanie, krik, zakrývanie uší – čo mi chce povedať? Hľadaj príčinu, nie trest.</a:t>
            </a:r>
            <a:endParaRPr lang="en-US" sz="1500" dirty="0"/>
          </a:p>
        </p:txBody>
      </p:sp>
      <p:sp>
        <p:nvSpPr>
          <p:cNvPr id="30" name="Shape 22"/>
          <p:cNvSpPr/>
          <p:nvPr/>
        </p:nvSpPr>
        <p:spPr>
          <a:xfrm>
            <a:off x="8101584" y="393192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31" name="Shape 23"/>
          <p:cNvSpPr/>
          <p:nvPr/>
        </p:nvSpPr>
        <p:spPr>
          <a:xfrm>
            <a:off x="8330184" y="4160520"/>
            <a:ext cx="658368" cy="65836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5632" y="4315968"/>
            <a:ext cx="347472" cy="347472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9125712" y="4160520"/>
            <a:ext cx="2331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Záujmy ako motivácia</a:t>
            </a:r>
            <a:endParaRPr lang="en-US" sz="1750" dirty="0"/>
          </a:p>
        </p:txBody>
      </p:sp>
      <p:sp>
        <p:nvSpPr>
          <p:cNvPr id="34" name="Text 25"/>
          <p:cNvSpPr txBox="1"/>
          <p:nvPr/>
        </p:nvSpPr>
        <p:spPr>
          <a:xfrm>
            <a:off x="8330184" y="493776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Vlaky, čísla, mapy? Zapoj ich: „Prebehni 5 staníc“ a odškrtávaj.</a:t>
            </a:r>
            <a:endParaRPr lang="en-US" sz="150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POROVNANIE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Čo platí pre koho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3520440" cy="452628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777240" y="1810512"/>
            <a:ext cx="3063240" cy="640080"/>
          </a:xfrm>
          <a:prstGeom prst="roundRect">
            <a:avLst>
              <a:gd name="adj" fmla="val 17143"/>
            </a:avLst>
          </a:prstGeom>
          <a:solidFill>
            <a:schemeClr val="accent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1810512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Intelektuálne znevýhodnenie</a:t>
            </a:r>
            <a:endParaRPr lang="en-US" sz="175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697480"/>
            <a:ext cx="30175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Jednoduchší jazyk, kratšie vety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Viac opakovaní pri nácviku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Učenie po malých krokoch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Konkrétne príklady zo života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Pozor na precenenie síl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4325112" y="1600200"/>
            <a:ext cx="3520440" cy="4526280"/>
          </a:xfrm>
          <a:prstGeom prst="roundRect">
            <a:avLst>
              <a:gd name="adj" fmla="val 3117"/>
            </a:avLst>
          </a:prstGeom>
          <a:solidFill>
            <a:schemeClr val="accent1"/>
          </a:solidFill>
          <a:ln/>
        </p:spPr>
      </p:sp>
      <p:sp>
        <p:nvSpPr>
          <p:cNvPr id="10" name="Shape 7"/>
          <p:cNvSpPr/>
          <p:nvPr/>
        </p:nvSpPr>
        <p:spPr>
          <a:xfrm>
            <a:off x="4553712" y="1810512"/>
            <a:ext cx="3063240" cy="640080"/>
          </a:xfrm>
          <a:prstGeom prst="roundRect">
            <a:avLst>
              <a:gd name="adj" fmla="val 17143"/>
            </a:avLst>
          </a:prstGeom>
          <a:solidFill>
            <a:schemeClr val="accent4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53712" y="1810512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Funguje pre oboch</a:t>
            </a:r>
            <a:endParaRPr lang="en-US" sz="1750" dirty="0"/>
          </a:p>
        </p:txBody>
      </p:sp>
      <p:sp>
        <p:nvSpPr>
          <p:cNvPr id="12" name="Text 9"/>
          <p:cNvSpPr txBox="1"/>
          <p:nvPr/>
        </p:nvSpPr>
        <p:spPr>
          <a:xfrm>
            <a:off x="4599432" y="2697480"/>
            <a:ext cx="30175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b="1" dirty="0">
                <a:solidFill>
                  <a:schemeClr val="bg1"/>
                </a:solidFill>
              </a:rPr>
              <a:t>Ukážka namiesto výkladu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b="1" dirty="0">
                <a:solidFill>
                  <a:schemeClr val="bg1"/>
                </a:solidFill>
              </a:rPr>
              <a:t>Predvídateľný plán a rutina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b="1" dirty="0">
                <a:solidFill>
                  <a:schemeClr val="bg1"/>
                </a:solidFill>
              </a:rPr>
              <a:t>Čas na odpoveď, jedna otázka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b="1" dirty="0">
                <a:solidFill>
                  <a:schemeClr val="bg1"/>
                </a:solidFill>
              </a:rPr>
              <a:t>Vizuálna podpora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b="1" dirty="0">
                <a:solidFill>
                  <a:schemeClr val="bg1"/>
                </a:solidFill>
              </a:rPr>
              <a:t>Konkrétna pochvala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b="1" dirty="0">
                <a:solidFill>
                  <a:schemeClr val="bg1"/>
                </a:solidFill>
              </a:rPr>
              <a:t>Spolupráca s rodinou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8101584" y="1600200"/>
            <a:ext cx="3520440" cy="452628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</p:sp>
      <p:sp>
        <p:nvSpPr>
          <p:cNvPr id="14" name="Shape 11"/>
          <p:cNvSpPr/>
          <p:nvPr/>
        </p:nvSpPr>
        <p:spPr>
          <a:xfrm>
            <a:off x="8330184" y="1810512"/>
            <a:ext cx="3063240" cy="640080"/>
          </a:xfrm>
          <a:prstGeom prst="roundRect">
            <a:avLst>
              <a:gd name="adj" fmla="val 17143"/>
            </a:avLst>
          </a:prstGeom>
          <a:solidFill>
            <a:schemeClr val="accent3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330184" y="1810512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Autizmus</a:t>
            </a:r>
            <a:endParaRPr lang="en-US" sz="1750" dirty="0"/>
          </a:p>
        </p:txBody>
      </p:sp>
      <p:sp>
        <p:nvSpPr>
          <p:cNvPr id="16" name="Text 13"/>
          <p:cNvSpPr txBox="1"/>
          <p:nvPr/>
        </p:nvSpPr>
        <p:spPr>
          <a:xfrm>
            <a:off x="8375904" y="2697480"/>
            <a:ext cx="30175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Senzorické prostredie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Doslovné chápanie reči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Príprava na prechody a zmeny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Správanie ako komunikácia</a:t>
            </a:r>
            <a:endParaRPr lang="en-US" sz="16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50" dirty="0">
                <a:solidFill>
                  <a:schemeClr val="tx1"/>
                </a:solidFill>
              </a:rPr>
              <a:t>Využitie špeciálnych záujmov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640080" y="20116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ČASŤ 3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56032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Vyskúšaj si to</a:t>
            </a: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114800"/>
            <a:ext cx="7132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bg1"/>
                </a:solidFill>
              </a:rPr>
              <a:t>Prepisovanie viet, modelové situácie a kontrolný zoznam do praxe.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CVIČENIE 1 · VO DVOJICIACH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Prepíš vetu trénera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1325880" y="1463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PÔVODNÁ VETA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812280" y="1463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chemeClr val="accent5"/>
                </a:solidFill>
              </a:rPr>
              <a:t>TVOJA LEPŠIA VERZIA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874520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1280160" y="1783080"/>
            <a:ext cx="5257800" cy="749808"/>
          </a:xfrm>
          <a:prstGeom prst="roundRect">
            <a:avLst>
              <a:gd name="adj" fmla="val 14634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463040" y="1783080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i="1" dirty="0">
                <a:solidFill>
                  <a:schemeClr val="tx1"/>
                </a:solidFill>
              </a:rPr>
              <a:t>„Nejdeš sa rozcvičiť?“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6766560" y="1783080"/>
            <a:ext cx="4846320" cy="749808"/>
          </a:xfrm>
          <a:prstGeom prst="roundRect">
            <a:avLst>
              <a:gd name="adj" fmla="val 14634"/>
            </a:avLst>
          </a:prstGeom>
          <a:solidFill>
            <a:schemeClr val="bg1"/>
          </a:solidFill>
          <a:ln w="15875">
            <a:solidFill>
              <a:schemeClr val="accent5"/>
            </a:solidFill>
            <a:prstDash val="dash"/>
          </a:ln>
        </p:spPr>
      </p:sp>
      <p:sp>
        <p:nvSpPr>
          <p:cNvPr id="12" name="Text 9"/>
          <p:cNvSpPr txBox="1"/>
          <p:nvPr/>
        </p:nvSpPr>
        <p:spPr>
          <a:xfrm>
            <a:off x="6949440" y="1783080"/>
            <a:ext cx="4480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8A7FA0"/>
                </a:solidFill>
              </a:rPr>
              <a:t>nápoveda: bod 7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548640" y="276148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48640" y="27614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1280160" y="2670048"/>
            <a:ext cx="5257800" cy="749808"/>
          </a:xfrm>
          <a:prstGeom prst="roundRect">
            <a:avLst>
              <a:gd name="adj" fmla="val 14634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1463040" y="267004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i="1" dirty="0">
                <a:solidFill>
                  <a:schemeClr val="tx1"/>
                </a:solidFill>
              </a:rPr>
              <a:t>„Chúďatko, bohužiaľ ti to dnes nevyšlo.“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6766560" y="2670048"/>
            <a:ext cx="4846320" cy="749808"/>
          </a:xfrm>
          <a:prstGeom prst="roundRect">
            <a:avLst>
              <a:gd name="adj" fmla="val 14634"/>
            </a:avLst>
          </a:prstGeom>
          <a:solidFill>
            <a:schemeClr val="bg1"/>
          </a:solidFill>
          <a:ln w="15875">
            <a:solidFill>
              <a:schemeClr val="accent5"/>
            </a:solidFill>
            <a:prstDash val="dash"/>
          </a:ln>
        </p:spPr>
      </p:sp>
      <p:sp>
        <p:nvSpPr>
          <p:cNvPr id="18" name="Text 15"/>
          <p:cNvSpPr txBox="1"/>
          <p:nvPr/>
        </p:nvSpPr>
        <p:spPr>
          <a:xfrm>
            <a:off x="6949440" y="2670048"/>
            <a:ext cx="4480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8A7FA0"/>
                </a:solidFill>
              </a:rPr>
              <a:t>nápoveda: bod 20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548640" y="364845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548640" y="36484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1280160" y="3557016"/>
            <a:ext cx="5257800" cy="749808"/>
          </a:xfrm>
          <a:prstGeom prst="roundRect">
            <a:avLst>
              <a:gd name="adj" fmla="val 14634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1463040" y="3557016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i="1" dirty="0">
                <a:solidFill>
                  <a:schemeClr val="tx1"/>
                </a:solidFill>
              </a:rPr>
              <a:t>„Zlom väz a daj do toho srdce!“</a:t>
            </a:r>
            <a:endParaRPr lang="en-US" sz="1650" dirty="0"/>
          </a:p>
        </p:txBody>
      </p:sp>
      <p:sp>
        <p:nvSpPr>
          <p:cNvPr id="23" name="Shape 20"/>
          <p:cNvSpPr/>
          <p:nvPr/>
        </p:nvSpPr>
        <p:spPr>
          <a:xfrm>
            <a:off x="6766560" y="3557016"/>
            <a:ext cx="4846320" cy="749808"/>
          </a:xfrm>
          <a:prstGeom prst="roundRect">
            <a:avLst>
              <a:gd name="adj" fmla="val 14634"/>
            </a:avLst>
          </a:prstGeom>
          <a:solidFill>
            <a:schemeClr val="bg1"/>
          </a:solidFill>
          <a:ln w="15875">
            <a:solidFill>
              <a:schemeClr val="accent5"/>
            </a:solidFill>
            <a:prstDash val="dash"/>
          </a:ln>
        </p:spPr>
      </p:sp>
      <p:sp>
        <p:nvSpPr>
          <p:cNvPr id="24" name="Text 21"/>
          <p:cNvSpPr txBox="1"/>
          <p:nvPr/>
        </p:nvSpPr>
        <p:spPr>
          <a:xfrm>
            <a:off x="6949440" y="3557016"/>
            <a:ext cx="4480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8A7FA0"/>
                </a:solidFill>
              </a:rPr>
              <a:t>nápoveda: bod 3</a:t>
            </a:r>
            <a:endParaRPr lang="en-US" sz="1350" dirty="0"/>
          </a:p>
        </p:txBody>
      </p:sp>
      <p:sp>
        <p:nvSpPr>
          <p:cNvPr id="25" name="Shape 22"/>
          <p:cNvSpPr/>
          <p:nvPr/>
        </p:nvSpPr>
        <p:spPr>
          <a:xfrm>
            <a:off x="548640" y="4535424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48640" y="45354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1280160" y="4443984"/>
            <a:ext cx="5257800" cy="749808"/>
          </a:xfrm>
          <a:prstGeom prst="roundRect">
            <a:avLst>
              <a:gd name="adj" fmla="val 14634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1463040" y="4443984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i="1" dirty="0">
                <a:solidFill>
                  <a:schemeClr val="tx1"/>
                </a:solidFill>
              </a:rPr>
              <a:t>„Mami, môže Lukáš dnes ísť na bicykel?“ (Lukáš stojí vedľa)</a:t>
            </a:r>
            <a:endParaRPr lang="en-US" sz="1650" dirty="0"/>
          </a:p>
        </p:txBody>
      </p:sp>
      <p:sp>
        <p:nvSpPr>
          <p:cNvPr id="29" name="Shape 26"/>
          <p:cNvSpPr/>
          <p:nvPr/>
        </p:nvSpPr>
        <p:spPr>
          <a:xfrm>
            <a:off x="6766560" y="4443984"/>
            <a:ext cx="4846320" cy="749808"/>
          </a:xfrm>
          <a:prstGeom prst="roundRect">
            <a:avLst>
              <a:gd name="adj" fmla="val 14634"/>
            </a:avLst>
          </a:prstGeom>
          <a:solidFill>
            <a:schemeClr val="bg1"/>
          </a:solidFill>
          <a:ln w="15875">
            <a:solidFill>
              <a:schemeClr val="accent5"/>
            </a:solidFill>
            <a:prstDash val="dash"/>
          </a:ln>
        </p:spPr>
      </p:sp>
      <p:sp>
        <p:nvSpPr>
          <p:cNvPr id="30" name="Text 27"/>
          <p:cNvSpPr txBox="1"/>
          <p:nvPr/>
        </p:nvSpPr>
        <p:spPr>
          <a:xfrm>
            <a:off x="6949440" y="4443984"/>
            <a:ext cx="4480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8A7FA0"/>
                </a:solidFill>
              </a:rPr>
              <a:t>nápoveda: bod 19</a:t>
            </a:r>
            <a:endParaRPr lang="en-US" sz="1350" dirty="0"/>
          </a:p>
        </p:txBody>
      </p:sp>
      <p:sp>
        <p:nvSpPr>
          <p:cNvPr id="31" name="Shape 28"/>
          <p:cNvSpPr/>
          <p:nvPr/>
        </p:nvSpPr>
        <p:spPr>
          <a:xfrm>
            <a:off x="548640" y="5422392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548640" y="54223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3" name="Shape 30"/>
          <p:cNvSpPr/>
          <p:nvPr/>
        </p:nvSpPr>
        <p:spPr>
          <a:xfrm>
            <a:off x="1280160" y="5330952"/>
            <a:ext cx="5257800" cy="749808"/>
          </a:xfrm>
          <a:prstGeom prst="roundRect">
            <a:avLst>
              <a:gd name="adj" fmla="val 14634"/>
            </a:avLst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1463040" y="5330952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i="1" dirty="0">
                <a:solidFill>
                  <a:schemeClr val="tx1"/>
                </a:solidFill>
              </a:rPr>
              <a:t>„Vezmi si fľašu, obuj sa, choď k bazénu a počkaj ma </a:t>
            </a:r>
            <a:r>
              <a:rPr lang="en-US" sz="1650" i="1" dirty="0" err="1">
                <a:solidFill>
                  <a:schemeClr val="tx1"/>
                </a:solidFill>
              </a:rPr>
              <a:t>pri</a:t>
            </a:r>
            <a:r>
              <a:rPr lang="en-US" sz="1650" i="1" dirty="0">
                <a:solidFill>
                  <a:schemeClr val="tx1"/>
                </a:solidFill>
              </a:rPr>
              <a:t> </a:t>
            </a:r>
            <a:r>
              <a:rPr lang="sk-SK" sz="1650" i="1" dirty="0"/>
              <a:t>stupienku</a:t>
            </a:r>
            <a:r>
              <a:rPr lang="en-US" sz="1650" i="1" dirty="0">
                <a:solidFill>
                  <a:schemeClr val="tx1"/>
                </a:solidFill>
              </a:rPr>
              <a:t> 3.“</a:t>
            </a:r>
            <a:endParaRPr lang="en-US" sz="1650" dirty="0"/>
          </a:p>
        </p:txBody>
      </p:sp>
      <p:sp>
        <p:nvSpPr>
          <p:cNvPr id="35" name="Shape 32"/>
          <p:cNvSpPr/>
          <p:nvPr/>
        </p:nvSpPr>
        <p:spPr>
          <a:xfrm>
            <a:off x="6766560" y="5330952"/>
            <a:ext cx="4846320" cy="749808"/>
          </a:xfrm>
          <a:prstGeom prst="roundRect">
            <a:avLst>
              <a:gd name="adj" fmla="val 14634"/>
            </a:avLst>
          </a:prstGeom>
          <a:solidFill>
            <a:schemeClr val="bg1"/>
          </a:solidFill>
          <a:ln w="15875">
            <a:solidFill>
              <a:schemeClr val="accent5"/>
            </a:solidFill>
            <a:prstDash val="dash"/>
          </a:ln>
        </p:spPr>
      </p:sp>
      <p:sp>
        <p:nvSpPr>
          <p:cNvPr id="36" name="Text 33"/>
          <p:cNvSpPr txBox="1"/>
          <p:nvPr/>
        </p:nvSpPr>
        <p:spPr>
          <a:xfrm>
            <a:off x="6949440" y="5330952"/>
            <a:ext cx="4480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8A7FA0"/>
                </a:solidFill>
              </a:rPr>
              <a:t>nápoveda: bod 10</a:t>
            </a:r>
            <a:endParaRPr lang="en-US" sz="13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CVIČENIE 2 · V SKUPINÁCH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Čo urobíš?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3520440" cy="3429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777240" y="1810512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181051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1810512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Plaváreň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743200"/>
            <a:ext cx="306324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Simona (21 r., autizmus) stojí pri vchode do bazéna, zakrýva si uši a nechce ísť ďalej. Je tam ozvena a veľa ľudí.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325112" y="1600200"/>
            <a:ext cx="3520440" cy="3429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11" name="Shape 8"/>
          <p:cNvSpPr/>
          <p:nvPr/>
        </p:nvSpPr>
        <p:spPr>
          <a:xfrm>
            <a:off x="4553712" y="1810512"/>
            <a:ext cx="731520" cy="73152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53712" y="181051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5422392" y="1810512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Zmena plánu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4553712" y="2743200"/>
            <a:ext cx="306324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Futbalový tréning sa pre dážď presúva do haly. Martin (Downov syndróm) sa rozplače a kričí, že chce ísť von.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8101584" y="1600200"/>
            <a:ext cx="3520440" cy="3429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16" name="Shape 13"/>
          <p:cNvSpPr/>
          <p:nvPr/>
        </p:nvSpPr>
        <p:spPr>
          <a:xfrm>
            <a:off x="8330184" y="1810512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330184" y="181051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600" dirty="0"/>
          </a:p>
        </p:txBody>
      </p:sp>
      <p:sp>
        <p:nvSpPr>
          <p:cNvPr id="18" name="Text 15"/>
          <p:cNvSpPr txBox="1"/>
          <p:nvPr/>
        </p:nvSpPr>
        <p:spPr>
          <a:xfrm>
            <a:off x="9198864" y="1810512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Nová dobrovoľníčka</a:t>
            </a:r>
            <a:endParaRPr lang="en-US" sz="1900" dirty="0"/>
          </a:p>
        </p:txBody>
      </p:sp>
      <p:sp>
        <p:nvSpPr>
          <p:cNvPr id="19" name="Text 16"/>
          <p:cNvSpPr txBox="1"/>
          <p:nvPr/>
        </p:nvSpPr>
        <p:spPr>
          <a:xfrm>
            <a:off x="8330184" y="2743200"/>
            <a:ext cx="306324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Dobrovoľníčka hovorí 35-ročnému športovcovi „zlatko“ a všetko robí za neho – aj keď to zvládne sám.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548640" y="5257800"/>
            <a:ext cx="11064240" cy="868680"/>
          </a:xfrm>
          <a:prstGeom prst="roundRect">
            <a:avLst>
              <a:gd name="adj" fmla="val 12632"/>
            </a:avLst>
          </a:prstGeom>
          <a:solidFill>
            <a:schemeClr val="accent1"/>
          </a:solidFill>
          <a:ln/>
        </p:spPr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468112"/>
            <a:ext cx="457200" cy="45720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1463040" y="5257800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bg1"/>
                </a:solidFill>
              </a:rPr>
              <a:t>Čo sa deje? Čo urobíš hneď teraz? Ktoré body manuálu a ktorú metodiku použiješ? Čo urobíš inak nabudúce?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PRAXE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Kontrolný zoznam trénera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5440680" cy="452628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810512"/>
            <a:ext cx="2560320" cy="457200"/>
          </a:xfrm>
          <a:prstGeom prst="roundRect">
            <a:avLst>
              <a:gd name="adj" fmla="val 24000"/>
            </a:avLst>
          </a:prstGeom>
          <a:solidFill>
            <a:schemeClr val="accent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181051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/>
                </a:solidFill>
              </a:rPr>
              <a:t>PRED TRÉNINGOM</a:t>
            </a:r>
            <a:endParaRPr lang="en-US" sz="14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633472"/>
            <a:ext cx="411480" cy="4114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63040" y="256032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Viem, ako športovec komunikuje (slová, gestá, karty, tablet)</a:t>
            </a:r>
            <a:endParaRPr lang="en-US" sz="17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502152"/>
            <a:ext cx="411480" cy="4114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63040" y="3429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Poznám jeho špecifiká: diéta, strachy, citlivosť na hluk</a:t>
            </a:r>
            <a:endParaRPr lang="en-US" sz="17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370832"/>
            <a:ext cx="411480" cy="41148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463040" y="429768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Mám kontakt na rodiča alebo asistenta</a:t>
            </a:r>
            <a:endParaRPr lang="en-US" sz="17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239512"/>
            <a:ext cx="411480" cy="41148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463040" y="5166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Mám pripravený vizuálny plán tréningu</a:t>
            </a:r>
            <a:endParaRPr lang="en-US" sz="1750" dirty="0"/>
          </a:p>
        </p:txBody>
      </p:sp>
      <p:sp>
        <p:nvSpPr>
          <p:cNvPr id="16" name="Shape 9"/>
          <p:cNvSpPr/>
          <p:nvPr/>
        </p:nvSpPr>
        <p:spPr>
          <a:xfrm>
            <a:off x="6172200" y="1600200"/>
            <a:ext cx="5440680" cy="452628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/>
        </p:spPr>
      </p:sp>
      <p:sp>
        <p:nvSpPr>
          <p:cNvPr id="17" name="Shape 10"/>
          <p:cNvSpPr/>
          <p:nvPr/>
        </p:nvSpPr>
        <p:spPr>
          <a:xfrm>
            <a:off x="6446520" y="1810512"/>
            <a:ext cx="2560320" cy="457200"/>
          </a:xfrm>
          <a:prstGeom prst="roundRect">
            <a:avLst>
              <a:gd name="adj" fmla="val 24000"/>
            </a:avLst>
          </a:prstGeom>
          <a:solidFill>
            <a:schemeClr val="accent5"/>
          </a:solidFill>
          <a:ln/>
        </p:spPr>
      </p:sp>
      <p:sp>
        <p:nvSpPr>
          <p:cNvPr id="18" name="Text 11"/>
          <p:cNvSpPr txBox="1"/>
          <p:nvPr/>
        </p:nvSpPr>
        <p:spPr>
          <a:xfrm>
            <a:off x="6446520" y="181051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/>
                </a:solidFill>
              </a:rPr>
              <a:t>POČAS TRÉNINGU</a:t>
            </a:r>
            <a:endParaRPr lang="en-US" sz="14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2633472"/>
            <a:ext cx="411480" cy="4114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7086600" y="256032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Hovorím spredu, menom, s očným kontaktom</a:t>
            </a:r>
            <a:endParaRPr lang="en-US" sz="175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3502152"/>
            <a:ext cx="411480" cy="411480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7086600" y="3429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Jeden pokyn → ukážka → čas na odpoveď</a:t>
            </a:r>
            <a:endParaRPr lang="en-US" sz="1750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4370832"/>
            <a:ext cx="411480" cy="411480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7086600" y="429768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Pýtam sa kladne a bez metafor</a:t>
            </a:r>
            <a:endParaRPr lang="en-US" sz="1750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5239512"/>
            <a:ext cx="411480" cy="411480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7086600" y="5166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Chválim konkrétne a s radosťou</a:t>
            </a:r>
            <a:endParaRPr lang="en-US" sz="17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ETICKÝ KÓDEX ŠPECIÁLNE OLYMPIÁDY SLOVENSKO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Komunikácia je aj o hodnotách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2606040" cy="45262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1307592" y="1874520"/>
            <a:ext cx="1097280" cy="10972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912" y="2148840"/>
            <a:ext cx="548640" cy="5486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31520" y="31546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BOD 3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347472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Pozitívne prezentovanie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4389120"/>
            <a:ext cx="22402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dirty="0">
                <a:solidFill>
                  <a:schemeClr val="tx1"/>
                </a:solidFill>
              </a:rPr>
              <a:t>Hovoríme a píšeme o športovcoch s rešpektom – aj na sociálnych sieťach.</a:t>
            </a:r>
            <a:endParaRPr lang="en-US" sz="1650" dirty="0"/>
          </a:p>
        </p:txBody>
      </p:sp>
      <p:sp>
        <p:nvSpPr>
          <p:cNvPr id="11" name="Shape 7"/>
          <p:cNvSpPr/>
          <p:nvPr/>
        </p:nvSpPr>
        <p:spPr>
          <a:xfrm>
            <a:off x="3383280" y="1600200"/>
            <a:ext cx="2606040" cy="45262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2" name="Shape 8"/>
          <p:cNvSpPr/>
          <p:nvPr/>
        </p:nvSpPr>
        <p:spPr>
          <a:xfrm>
            <a:off x="4142232" y="1874520"/>
            <a:ext cx="1097280" cy="10972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552" y="2148840"/>
            <a:ext cx="548640" cy="5486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566160" y="31546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BOD 6</a:t>
            </a:r>
            <a:endParaRPr lang="en-US" sz="1100" dirty="0"/>
          </a:p>
        </p:txBody>
      </p:sp>
      <p:sp>
        <p:nvSpPr>
          <p:cNvPr id="15" name="Text 10"/>
          <p:cNvSpPr txBox="1"/>
          <p:nvPr/>
        </p:nvSpPr>
        <p:spPr>
          <a:xfrm>
            <a:off x="3566160" y="347472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Plnohodnotní športovci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3566160" y="4389120"/>
            <a:ext cx="22402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dirty="0">
                <a:solidFill>
                  <a:schemeClr val="tx1"/>
                </a:solidFill>
              </a:rPr>
              <a:t>Športovci s intelektuálnym znevýhodnením reprezentujú Slovensko ako ostatní.</a:t>
            </a:r>
            <a:endParaRPr lang="en-US" sz="1650" dirty="0"/>
          </a:p>
        </p:txBody>
      </p:sp>
      <p:sp>
        <p:nvSpPr>
          <p:cNvPr id="17" name="Shape 12"/>
          <p:cNvSpPr/>
          <p:nvPr/>
        </p:nvSpPr>
        <p:spPr>
          <a:xfrm>
            <a:off x="6217920" y="1600200"/>
            <a:ext cx="2606040" cy="45262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8" name="Shape 13"/>
          <p:cNvSpPr/>
          <p:nvPr/>
        </p:nvSpPr>
        <p:spPr>
          <a:xfrm>
            <a:off x="6976872" y="1874520"/>
            <a:ext cx="1097280" cy="10972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1192" y="2148840"/>
            <a:ext cx="548640" cy="54864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00800" y="31546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BOD 8</a:t>
            </a:r>
            <a:endParaRPr lang="en-US" sz="1100" dirty="0"/>
          </a:p>
        </p:txBody>
      </p:sp>
      <p:sp>
        <p:nvSpPr>
          <p:cNvPr id="21" name="Text 15"/>
          <p:cNvSpPr txBox="1"/>
          <p:nvPr/>
        </p:nvSpPr>
        <p:spPr>
          <a:xfrm>
            <a:off x="6400800" y="347472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Pozitívny vzor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6400800" y="4389120"/>
            <a:ext cx="22402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dirty="0">
                <a:solidFill>
                  <a:schemeClr val="tx1"/>
                </a:solidFill>
              </a:rPr>
              <a:t>Príkladné správanie voči deťom, mládeži aj dospelým.</a:t>
            </a:r>
            <a:endParaRPr lang="en-US" sz="1650" dirty="0"/>
          </a:p>
        </p:txBody>
      </p:sp>
      <p:sp>
        <p:nvSpPr>
          <p:cNvPr id="23" name="Shape 17"/>
          <p:cNvSpPr/>
          <p:nvPr/>
        </p:nvSpPr>
        <p:spPr>
          <a:xfrm>
            <a:off x="9052560" y="1600200"/>
            <a:ext cx="2606040" cy="45262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24" name="Shape 18"/>
          <p:cNvSpPr/>
          <p:nvPr/>
        </p:nvSpPr>
        <p:spPr>
          <a:xfrm>
            <a:off x="9811512" y="1874520"/>
            <a:ext cx="1097280" cy="10972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5832" y="2148840"/>
            <a:ext cx="548640" cy="54864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235440" y="31546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BOD 11</a:t>
            </a:r>
            <a:endParaRPr lang="en-US" sz="1100" dirty="0"/>
          </a:p>
        </p:txBody>
      </p:sp>
      <p:sp>
        <p:nvSpPr>
          <p:cNvPr id="27" name="Text 20"/>
          <p:cNvSpPr txBox="1"/>
          <p:nvPr/>
        </p:nvSpPr>
        <p:spPr>
          <a:xfrm>
            <a:off x="9235440" y="347472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Ochrana </a:t>
            </a:r>
            <a:r>
              <a:rPr lang="en-US" sz="1800" b="1" dirty="0" err="1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osobných</a:t>
            </a:r>
            <a:r>
              <a:rPr lang="en-US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b="1" dirty="0" err="1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údajov</a:t>
            </a:r>
            <a:r>
              <a:rPr lang="sk-SK" sz="1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sk-SK" sz="1800" b="1" dirty="0" err="1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safeguarding</a:t>
            </a:r>
            <a:endParaRPr lang="en-US" sz="1800" dirty="0"/>
          </a:p>
        </p:txBody>
      </p:sp>
      <p:sp>
        <p:nvSpPr>
          <p:cNvPr id="28" name="Text 21"/>
          <p:cNvSpPr txBox="1"/>
          <p:nvPr/>
        </p:nvSpPr>
        <p:spPr>
          <a:xfrm>
            <a:off x="9235440" y="4389120"/>
            <a:ext cx="22402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50" dirty="0">
                <a:solidFill>
                  <a:schemeClr val="tx1"/>
                </a:solidFill>
              </a:rPr>
              <a:t>Dôvera: fotky, videá a kontakty len so súhlasom.</a:t>
            </a:r>
            <a:endParaRPr lang="en-US" sz="165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320040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3" name="Shape 1"/>
          <p:cNvSpPr/>
          <p:nvPr/>
        </p:nvSpPr>
        <p:spPr>
          <a:xfrm>
            <a:off x="9912096" y="320040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4" name="Shape 2"/>
          <p:cNvSpPr/>
          <p:nvPr/>
        </p:nvSpPr>
        <p:spPr>
          <a:xfrm>
            <a:off x="10351008" y="320040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5" name="Shape 3"/>
          <p:cNvSpPr/>
          <p:nvPr/>
        </p:nvSpPr>
        <p:spPr>
          <a:xfrm>
            <a:off x="10570464" y="320040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6" name="Shape 4"/>
          <p:cNvSpPr/>
          <p:nvPr/>
        </p:nvSpPr>
        <p:spPr>
          <a:xfrm>
            <a:off x="11009376" y="320040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7" name="Shape 5"/>
          <p:cNvSpPr/>
          <p:nvPr/>
        </p:nvSpPr>
        <p:spPr>
          <a:xfrm>
            <a:off x="11228832" y="320040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8" name="Shape 6"/>
          <p:cNvSpPr/>
          <p:nvPr/>
        </p:nvSpPr>
        <p:spPr>
          <a:xfrm>
            <a:off x="9802368" y="539496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10241280" y="539496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0" name="Shape 8"/>
          <p:cNvSpPr/>
          <p:nvPr/>
        </p:nvSpPr>
        <p:spPr>
          <a:xfrm>
            <a:off x="10460736" y="539496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1" name="Shape 9"/>
          <p:cNvSpPr/>
          <p:nvPr/>
        </p:nvSpPr>
        <p:spPr>
          <a:xfrm>
            <a:off x="10899648" y="539496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2" name="Shape 10"/>
          <p:cNvSpPr/>
          <p:nvPr/>
        </p:nvSpPr>
        <p:spPr>
          <a:xfrm>
            <a:off x="11119104" y="539496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9912096" y="758952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4" name="Shape 12"/>
          <p:cNvSpPr/>
          <p:nvPr/>
        </p:nvSpPr>
        <p:spPr>
          <a:xfrm>
            <a:off x="10131552" y="758952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5" name="Shape 13"/>
          <p:cNvSpPr/>
          <p:nvPr/>
        </p:nvSpPr>
        <p:spPr>
          <a:xfrm>
            <a:off x="10570464" y="758952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6" name="Shape 14"/>
          <p:cNvSpPr/>
          <p:nvPr/>
        </p:nvSpPr>
        <p:spPr>
          <a:xfrm>
            <a:off x="10789920" y="758952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11228832" y="758952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8" name="Shape 16"/>
          <p:cNvSpPr/>
          <p:nvPr/>
        </p:nvSpPr>
        <p:spPr>
          <a:xfrm>
            <a:off x="9802368" y="978408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9" name="Shape 17"/>
          <p:cNvSpPr/>
          <p:nvPr/>
        </p:nvSpPr>
        <p:spPr>
          <a:xfrm>
            <a:off x="10021824" y="978408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0" name="Shape 18"/>
          <p:cNvSpPr/>
          <p:nvPr/>
        </p:nvSpPr>
        <p:spPr>
          <a:xfrm>
            <a:off x="10460736" y="978408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1" name="Shape 19"/>
          <p:cNvSpPr/>
          <p:nvPr/>
        </p:nvSpPr>
        <p:spPr>
          <a:xfrm>
            <a:off x="10680192" y="978408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19104" y="978408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3" name="Shape 21"/>
          <p:cNvSpPr/>
          <p:nvPr/>
        </p:nvSpPr>
        <p:spPr>
          <a:xfrm>
            <a:off x="11338560" y="978408"/>
            <a:ext cx="100584" cy="100584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4" name="Shape 22"/>
          <p:cNvSpPr/>
          <p:nvPr/>
        </p:nvSpPr>
        <p:spPr>
          <a:xfrm>
            <a:off x="320040" y="566928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5" name="Shape 23"/>
          <p:cNvSpPr/>
          <p:nvPr/>
        </p:nvSpPr>
        <p:spPr>
          <a:xfrm>
            <a:off x="539496" y="566928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6" name="Shape 24"/>
          <p:cNvSpPr/>
          <p:nvPr/>
        </p:nvSpPr>
        <p:spPr>
          <a:xfrm>
            <a:off x="978408" y="566928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7" name="Shape 25"/>
          <p:cNvSpPr/>
          <p:nvPr/>
        </p:nvSpPr>
        <p:spPr>
          <a:xfrm>
            <a:off x="1197864" y="566928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8" name="Shape 26"/>
          <p:cNvSpPr/>
          <p:nvPr/>
        </p:nvSpPr>
        <p:spPr>
          <a:xfrm>
            <a:off x="1636776" y="566928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9" name="Shape 27"/>
          <p:cNvSpPr/>
          <p:nvPr/>
        </p:nvSpPr>
        <p:spPr>
          <a:xfrm>
            <a:off x="1856232" y="5669280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0" name="Shape 28"/>
          <p:cNvSpPr/>
          <p:nvPr/>
        </p:nvSpPr>
        <p:spPr>
          <a:xfrm>
            <a:off x="429768" y="588873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1" name="Shape 29"/>
          <p:cNvSpPr/>
          <p:nvPr/>
        </p:nvSpPr>
        <p:spPr>
          <a:xfrm>
            <a:off x="868680" y="588873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2" name="Shape 30"/>
          <p:cNvSpPr/>
          <p:nvPr/>
        </p:nvSpPr>
        <p:spPr>
          <a:xfrm>
            <a:off x="1088136" y="588873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3" name="Shape 31"/>
          <p:cNvSpPr/>
          <p:nvPr/>
        </p:nvSpPr>
        <p:spPr>
          <a:xfrm>
            <a:off x="1527048" y="588873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4" name="Shape 32"/>
          <p:cNvSpPr/>
          <p:nvPr/>
        </p:nvSpPr>
        <p:spPr>
          <a:xfrm>
            <a:off x="1746504" y="588873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5" name="Shape 33"/>
          <p:cNvSpPr/>
          <p:nvPr/>
        </p:nvSpPr>
        <p:spPr>
          <a:xfrm>
            <a:off x="2185416" y="5888736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6" name="Shape 34"/>
          <p:cNvSpPr/>
          <p:nvPr/>
        </p:nvSpPr>
        <p:spPr>
          <a:xfrm>
            <a:off x="539496" y="610819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7" name="Shape 35"/>
          <p:cNvSpPr/>
          <p:nvPr/>
        </p:nvSpPr>
        <p:spPr>
          <a:xfrm>
            <a:off x="758952" y="610819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8" name="Shape 36"/>
          <p:cNvSpPr/>
          <p:nvPr/>
        </p:nvSpPr>
        <p:spPr>
          <a:xfrm>
            <a:off x="1197864" y="610819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39" name="Shape 37"/>
          <p:cNvSpPr/>
          <p:nvPr/>
        </p:nvSpPr>
        <p:spPr>
          <a:xfrm>
            <a:off x="1417320" y="610819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0" name="Shape 38"/>
          <p:cNvSpPr/>
          <p:nvPr/>
        </p:nvSpPr>
        <p:spPr>
          <a:xfrm>
            <a:off x="1856232" y="610819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1" name="Shape 39"/>
          <p:cNvSpPr/>
          <p:nvPr/>
        </p:nvSpPr>
        <p:spPr>
          <a:xfrm>
            <a:off x="2075688" y="6108192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2" name="Shape 40"/>
          <p:cNvSpPr/>
          <p:nvPr/>
        </p:nvSpPr>
        <p:spPr>
          <a:xfrm>
            <a:off x="429768" y="632764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3" name="Shape 41"/>
          <p:cNvSpPr/>
          <p:nvPr/>
        </p:nvSpPr>
        <p:spPr>
          <a:xfrm>
            <a:off x="649224" y="632764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4" name="Shape 42"/>
          <p:cNvSpPr/>
          <p:nvPr/>
        </p:nvSpPr>
        <p:spPr>
          <a:xfrm>
            <a:off x="1088136" y="632764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5" name="Shape 43"/>
          <p:cNvSpPr/>
          <p:nvPr/>
        </p:nvSpPr>
        <p:spPr>
          <a:xfrm>
            <a:off x="1307592" y="632764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6" name="Shape 44"/>
          <p:cNvSpPr/>
          <p:nvPr/>
        </p:nvSpPr>
        <p:spPr>
          <a:xfrm>
            <a:off x="1746504" y="632764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7" name="Shape 45"/>
          <p:cNvSpPr/>
          <p:nvPr/>
        </p:nvSpPr>
        <p:spPr>
          <a:xfrm>
            <a:off x="1965960" y="6327648"/>
            <a:ext cx="100584" cy="100584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822960" y="10058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RADA NA ZÁVER</a:t>
            </a:r>
            <a:endParaRPr lang="en-US" sz="1800" dirty="0"/>
          </a:p>
        </p:txBody>
      </p:sp>
      <p:sp>
        <p:nvSpPr>
          <p:cNvPr id="49" name="Text 47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Vždy maj so sebou </a:t>
            </a:r>
            <a:r>
              <a:rPr lang="en-US" sz="4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TRPEZLIVOSŤ</a:t>
            </a:r>
            <a:endParaRPr lang="en-US" sz="4800" dirty="0"/>
          </a:p>
        </p:txBody>
      </p:sp>
      <p:sp>
        <p:nvSpPr>
          <p:cNvPr id="50" name="Text 48"/>
          <p:cNvSpPr txBox="1"/>
          <p:nvPr/>
        </p:nvSpPr>
        <p:spPr>
          <a:xfrm>
            <a:off x="822960" y="28346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i="1" dirty="0">
                <a:solidFill>
                  <a:schemeClr val="bg1"/>
                </a:solidFill>
              </a:rPr>
              <a:t>„Šport je tá najkrajšia a najľahšia cesta inklúzie.“</a:t>
            </a:r>
            <a:endParaRPr lang="en-US" sz="2800" dirty="0"/>
          </a:p>
        </p:txBody>
      </p:sp>
      <p:sp>
        <p:nvSpPr>
          <p:cNvPr id="51" name="Shape 49"/>
          <p:cNvSpPr/>
          <p:nvPr/>
        </p:nvSpPr>
        <p:spPr>
          <a:xfrm>
            <a:off x="822960" y="3931920"/>
            <a:ext cx="6949440" cy="1371600"/>
          </a:xfrm>
          <a:prstGeom prst="roundRect">
            <a:avLst>
              <a:gd name="adj" fmla="val 8000"/>
            </a:avLst>
          </a:prstGeom>
          <a:solidFill>
            <a:schemeClr val="bg1">
              <a:alpha val="12000"/>
            </a:schemeClr>
          </a:solidFill>
          <a:ln/>
        </p:spPr>
      </p:sp>
      <p:sp>
        <p:nvSpPr>
          <p:cNvPr id="52" name="Text 50"/>
          <p:cNvSpPr txBox="1"/>
          <p:nvPr/>
        </p:nvSpPr>
        <p:spPr>
          <a:xfrm>
            <a:off x="1051560" y="4023360"/>
            <a:ext cx="6492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chemeClr val="accent4"/>
                </a:solidFill>
              </a:rPr>
              <a:t>Deklarácia inklúzie: </a:t>
            </a:r>
            <a:r>
              <a:rPr lang="en-US" sz="1750" dirty="0">
                <a:solidFill>
                  <a:schemeClr val="bg1"/>
                </a:solidFill>
              </a:rPr>
              <a:t>Športovci nie sú len športovci – sú ambasádormi inklúzie. Jediné rozhodnutie, ktoré musíš urobiť, je, ako sa k nim pridáš.</a:t>
            </a:r>
            <a:endParaRPr lang="en-US" sz="1750" dirty="0"/>
          </a:p>
        </p:txBody>
      </p:sp>
      <p:sp>
        <p:nvSpPr>
          <p:cNvPr id="53" name="Text 51"/>
          <p:cNvSpPr txBox="1"/>
          <p:nvPr/>
        </p:nvSpPr>
        <p:spPr>
          <a:xfrm>
            <a:off x="8229600" y="416052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#smespecial</a:t>
            </a:r>
            <a:endParaRPr lang="en-US" sz="3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274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ZDROJE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accent1"/>
                </a:solidFill>
              </a:rPr>
              <a:t>Na ďalšie štúdium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645920"/>
            <a:ext cx="1097280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750" b="1" dirty="0">
                <a:solidFill>
                  <a:schemeClr val="accent1"/>
                </a:solidFill>
              </a:rPr>
              <a:t>Špeciálne olympiády Slovensko &amp; ÚĽUV: </a:t>
            </a:r>
            <a:r>
              <a:rPr lang="en-US" sz="1750" dirty="0">
                <a:solidFill>
                  <a:schemeClr val="tx1"/>
                </a:solidFill>
              </a:rPr>
              <a:t>Komunikačný manuál; Etický kódex ŠOS; Deklarácia inklúzie</a:t>
            </a:r>
            <a:endParaRPr lang="en-US" sz="17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50" b="1" dirty="0">
                <a:solidFill>
                  <a:schemeClr val="accent1"/>
                </a:solidFill>
              </a:rPr>
              <a:t>National Autistic Society: </a:t>
            </a:r>
            <a:r>
              <a:rPr lang="en-US" sz="1750" dirty="0">
                <a:solidFill>
                  <a:schemeClr val="tx1"/>
                </a:solidFill>
              </a:rPr>
              <a:t>The SPELL framework – autism.org.uk</a:t>
            </a:r>
            <a:endParaRPr lang="en-US" sz="17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50" b="1" dirty="0">
                <a:solidFill>
                  <a:schemeClr val="accent1"/>
                </a:solidFill>
              </a:rPr>
              <a:t>TEACCH Autism Program, UNC; </a:t>
            </a:r>
            <a:r>
              <a:rPr lang="en-US" sz="1750" dirty="0">
                <a:solidFill>
                  <a:schemeClr val="tx1"/>
                </a:solidFill>
              </a:rPr>
              <a:t>Kliemann, K. (2014). Structured Teaching Components of the TEACCH Model. J. of Special Education Apprenticeship, 3(2)</a:t>
            </a:r>
            <a:endParaRPr lang="en-US" sz="17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50" b="1" dirty="0">
                <a:solidFill>
                  <a:schemeClr val="accent1"/>
                </a:solidFill>
              </a:rPr>
              <a:t>Inclusion Europe (2010): </a:t>
            </a:r>
            <a:r>
              <a:rPr lang="en-US" sz="1750" dirty="0">
                <a:solidFill>
                  <a:schemeClr val="tx1"/>
                </a:solidFill>
              </a:rPr>
              <a:t>Information for all – European standards for making information easy to read and understand (aj v češtine)</a:t>
            </a:r>
            <a:endParaRPr lang="en-US" sz="17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50" b="1" dirty="0">
                <a:solidFill>
                  <a:schemeClr val="accent1"/>
                </a:solidFill>
              </a:rPr>
              <a:t>Special Olympics: </a:t>
            </a:r>
            <a:r>
              <a:rPr lang="en-US" sz="1750" dirty="0">
                <a:solidFill>
                  <a:schemeClr val="tx1"/>
                </a:solidFill>
              </a:rPr>
              <a:t>Quick-Reference Coaching Guide; Athlete-Centered Coaching Guide; How to Speak With People With Intellectual Disabilities</a:t>
            </a:r>
            <a:endParaRPr lang="en-US" sz="17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50" b="1" dirty="0">
                <a:solidFill>
                  <a:schemeClr val="accent1"/>
                </a:solidFill>
              </a:rPr>
              <a:t>Special Olympics Australia &amp; Athletics Australia: </a:t>
            </a:r>
            <a:r>
              <a:rPr lang="en-US" sz="1750" dirty="0">
                <a:solidFill>
                  <a:schemeClr val="tx1"/>
                </a:solidFill>
              </a:rPr>
              <a:t>Inclusive Coaching for People with Intellectual Disabilities and/or Autism</a:t>
            </a:r>
            <a:endParaRPr lang="en-US" sz="17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750" b="1" dirty="0">
                <a:solidFill>
                  <a:schemeClr val="accent1"/>
                </a:solidFill>
              </a:rPr>
              <a:t>Gray, C.: </a:t>
            </a:r>
            <a:r>
              <a:rPr lang="en-US" sz="1750" dirty="0">
                <a:solidFill>
                  <a:schemeClr val="tx1"/>
                </a:solidFill>
              </a:rPr>
              <a:t>Social Stories™ – sociálne príbehy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zdy je original">
  <a:themeElements>
    <a:clrScheme name="Kazdy je original">
      <a:dk1>
        <a:srgbClr val="2B1B4A"/>
      </a:dk1>
      <a:lt1>
        <a:srgbClr val="FFFFFF"/>
      </a:lt1>
      <a:dk2>
        <a:srgbClr val="6B3FA0"/>
      </a:dk2>
      <a:lt2>
        <a:srgbClr val="F2EDF9"/>
      </a:lt2>
      <a:accent1>
        <a:srgbClr val="6B3FA0"/>
      </a:accent1>
      <a:accent2>
        <a:srgbClr val="1696D2"/>
      </a:accent2>
      <a:accent3>
        <a:srgbClr val="E0337B"/>
      </a:accent3>
      <a:accent4>
        <a:srgbClr val="F5B800"/>
      </a:accent4>
      <a:accent5>
        <a:srgbClr val="4FA84E"/>
      </a:accent5>
      <a:accent6>
        <a:srgbClr val="EE7D22"/>
      </a:accent6>
      <a:hlink>
        <a:srgbClr val="1696D2"/>
      </a:hlink>
      <a:folHlink>
        <a:srgbClr val="6B3FA0"/>
      </a:folHlink>
    </a:clrScheme>
    <a:fontScheme name="Kazdy je original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4964</Words>
  <Application>Microsoft Office PowerPoint</Application>
  <PresentationFormat>Širokouhlá</PresentationFormat>
  <Paragraphs>524</Paragraphs>
  <Slides>31</Slides>
  <Notes>31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31</vt:i4>
      </vt:variant>
    </vt:vector>
  </HeadingPairs>
  <TitlesOfParts>
    <vt:vector size="34" baseType="lpstr">
      <vt:lpstr>Arial</vt:lpstr>
      <vt:lpstr>Calibri</vt:lpstr>
      <vt:lpstr>Kazdy je original</vt:lpstr>
      <vt:lpstr>Prezentácia programu PowerPoint</vt:lpstr>
      <vt:lpstr>Čo nás dnes čaká</vt:lpstr>
      <vt:lpstr>Mýtus, alebo pravda?</vt:lpstr>
      <vt:lpstr>Mýtus, alebo pravda? Odpovede</vt:lpstr>
      <vt:lpstr>27 rád od Peťa</vt:lpstr>
      <vt:lpstr>5 tém, 27 bodov</vt:lpstr>
      <vt:lpstr>Každý je originál</vt:lpstr>
      <vt:lpstr>Hovor s nami, nie o nás</vt:lpstr>
      <vt:lpstr>Jasne, priamo, doslovne</vt:lpstr>
      <vt:lpstr>Jedna otázka, potom ticho</vt:lpstr>
      <vt:lpstr>Ukáž, chráň, posúvaj</vt:lpstr>
      <vt:lpstr>Predvídateľne a s pravidlami</vt:lpstr>
      <vt:lpstr>Pokoj, hranice a rešpekt k nálade</vt:lpstr>
      <vt:lpstr>Rovnocenní partneri</vt:lpstr>
      <vt:lpstr>Spoločnosť, záujmy a radosť</vt:lpstr>
      <vt:lpstr>Čo hovoria ďalšie metodiky ...</vt:lpstr>
      <vt:lpstr>Rámec SPELL – 5 princípov</vt:lpstr>
      <vt:lpstr>Štruktúrované učenie TEACCH</vt:lpstr>
      <vt:lpstr>Keď slová nestačia: ukáž to</vt:lpstr>
      <vt:lpstr>Urob si príbeh – napr. Pred pretekmi</vt:lpstr>
      <vt:lpstr>Ľahké čítanie: správa, ktorej rozumie každý</vt:lpstr>
      <vt:lpstr>Vysvetli – Ukáž – Napodob – Pochváľ</vt:lpstr>
      <vt:lpstr>Na čo myslieť navyše pri autizme</vt:lpstr>
      <vt:lpstr>Čo platí pre koho</vt:lpstr>
      <vt:lpstr>Vyskúšaj si to</vt:lpstr>
      <vt:lpstr>Prepíš vetu trénera</vt:lpstr>
      <vt:lpstr>Čo urobíš?</vt:lpstr>
      <vt:lpstr>Kontrolný zoznam trénera</vt:lpstr>
      <vt:lpstr>Komunikácia je aj o hodnotách</vt:lpstr>
      <vt:lpstr>Prezentácia programu PowerPoint</vt:lpstr>
      <vt:lpstr>Na ďalšie štúdium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Komunikácia so športovcom s intelektuálnym znevýhodnením</dc:title>
  <dc:subject>PptxGenJS Presentation</dc:subject>
  <dc:creator>Eva, Špeciálne olympiády Slovensko</dc:creator>
  <cp:lastModifiedBy>Eva Gažová</cp:lastModifiedBy>
  <cp:revision>4</cp:revision>
  <dcterms:created xsi:type="dcterms:W3CDTF">2026-10-18T17:27:26Z</dcterms:created>
  <dcterms:modified xsi:type="dcterms:W3CDTF">2026-10-21T18:49:44Z</dcterms:modified>
</cp:coreProperties>
</file>