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1"/>
  </p:sldMasterIdLst>
  <p:notesMasterIdLst>
    <p:notesMasterId r:id="rId64"/>
  </p:notesMasterIdLst>
  <p:handoutMasterIdLst>
    <p:handoutMasterId r:id="rId65"/>
  </p:handoutMasterIdLst>
  <p:sldIdLst>
    <p:sldId id="279" r:id="rId2"/>
    <p:sldId id="439" r:id="rId3"/>
    <p:sldId id="455" r:id="rId4"/>
    <p:sldId id="470" r:id="rId5"/>
    <p:sldId id="453" r:id="rId6"/>
    <p:sldId id="471" r:id="rId7"/>
    <p:sldId id="472" r:id="rId8"/>
    <p:sldId id="473" r:id="rId9"/>
    <p:sldId id="454" r:id="rId10"/>
    <p:sldId id="465" r:id="rId11"/>
    <p:sldId id="474" r:id="rId12"/>
    <p:sldId id="475" r:id="rId13"/>
    <p:sldId id="476" r:id="rId14"/>
    <p:sldId id="438" r:id="rId15"/>
    <p:sldId id="477" r:id="rId16"/>
    <p:sldId id="478" r:id="rId17"/>
    <p:sldId id="479" r:id="rId18"/>
    <p:sldId id="456" r:id="rId19"/>
    <p:sldId id="480" r:id="rId20"/>
    <p:sldId id="481" r:id="rId21"/>
    <p:sldId id="482" r:id="rId22"/>
    <p:sldId id="483" r:id="rId23"/>
    <p:sldId id="457" r:id="rId24"/>
    <p:sldId id="484" r:id="rId25"/>
    <p:sldId id="485" r:id="rId26"/>
    <p:sldId id="486" r:id="rId27"/>
    <p:sldId id="458" r:id="rId28"/>
    <p:sldId id="487" r:id="rId29"/>
    <p:sldId id="488" r:id="rId30"/>
    <p:sldId id="489" r:id="rId31"/>
    <p:sldId id="461" r:id="rId32"/>
    <p:sldId id="490" r:id="rId33"/>
    <p:sldId id="491" r:id="rId34"/>
    <p:sldId id="492" r:id="rId35"/>
    <p:sldId id="493" r:id="rId36"/>
    <p:sldId id="459" r:id="rId37"/>
    <p:sldId id="494" r:id="rId38"/>
    <p:sldId id="495" r:id="rId39"/>
    <p:sldId id="460" r:id="rId40"/>
    <p:sldId id="496" r:id="rId41"/>
    <p:sldId id="497" r:id="rId42"/>
    <p:sldId id="498" r:id="rId43"/>
    <p:sldId id="499" r:id="rId44"/>
    <p:sldId id="500" r:id="rId45"/>
    <p:sldId id="501" r:id="rId46"/>
    <p:sldId id="462" r:id="rId47"/>
    <p:sldId id="502" r:id="rId48"/>
    <p:sldId id="503" r:id="rId49"/>
    <p:sldId id="504" r:id="rId50"/>
    <p:sldId id="464" r:id="rId51"/>
    <p:sldId id="505" r:id="rId52"/>
    <p:sldId id="466" r:id="rId53"/>
    <p:sldId id="327" r:id="rId54"/>
    <p:sldId id="350" r:id="rId55"/>
    <p:sldId id="452" r:id="rId56"/>
    <p:sldId id="467" r:id="rId57"/>
    <p:sldId id="468" r:id="rId58"/>
    <p:sldId id="506" r:id="rId59"/>
    <p:sldId id="507" r:id="rId60"/>
    <p:sldId id="448" r:id="rId61"/>
    <p:sldId id="469" r:id="rId62"/>
    <p:sldId id="451" r:id="rId63"/>
  </p:sldIdLst>
  <p:sldSz cx="12192000" cy="6858000"/>
  <p:notesSz cx="6742113" cy="98758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111" userDrawn="1">
          <p15:clr>
            <a:srgbClr val="A4A3A4"/>
          </p15:clr>
        </p15:guide>
        <p15:guide id="2" pos="212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BC39"/>
    <a:srgbClr val="F7CD56"/>
    <a:srgbClr val="F9D532"/>
    <a:srgbClr val="DFAB2C"/>
    <a:srgbClr val="2F2E72"/>
    <a:srgbClr val="3B3A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07" autoAdjust="0"/>
    <p:restoredTop sz="94665"/>
  </p:normalViewPr>
  <p:slideViewPr>
    <p:cSldViewPr snapToGrid="0" snapToObjects="1">
      <p:cViewPr varScale="1">
        <p:scale>
          <a:sx n="86" d="100"/>
          <a:sy n="86" d="100"/>
        </p:scale>
        <p:origin x="180"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27" d="100"/>
          <a:sy n="127" d="100"/>
        </p:scale>
        <p:origin x="4920" y="200"/>
      </p:cViewPr>
      <p:guideLst>
        <p:guide orient="horz" pos="3111"/>
        <p:guide pos="212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1"/>
  <c:style val="2"/>
  <c:chart>
    <c:autoTitleDeleted val="1"/>
    <c:plotArea>
      <c:layout/>
      <c:barChart>
        <c:barDir val="col"/>
        <c:grouping val="clustered"/>
        <c:varyColors val="1"/>
        <c:ser>
          <c:idx val="0"/>
          <c:order val="0"/>
          <c:tx>
            <c:strRef>
              <c:f>Sheet1!$B$1</c:f>
              <c:strCache>
                <c:ptCount val="1"/>
                <c:pt idx="0">
                  <c:v>Medaily</c:v>
                </c:pt>
              </c:strCache>
            </c:strRef>
          </c:tx>
          <c:spPr>
            <a:solidFill>
              <a:srgbClr val="F7D331"/>
            </a:solidFill>
          </c:spPr>
          <c:invertIfNegative val="1"/>
          <c:dLbls>
            <c:spPr>
              <a:noFill/>
              <a:ln>
                <a:noFill/>
              </a:ln>
              <a:effectLst/>
            </c:spPr>
            <c:txPr>
              <a:bodyPr/>
              <a:lstStyle/>
              <a:p>
                <a:pPr>
                  <a:defRPr sz="2600" b="1">
                    <a:solidFill>
                      <a:srgbClr val="FFFFFF"/>
                    </a:solidFill>
                  </a:defRPr>
                </a:pPr>
                <a:endParaRPr lang="sk-S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Abú Zabí 2019
(letné)</c:v>
                </c:pt>
                <c:pt idx="1">
                  <c:v>Berlín 2023
(letné)</c:v>
                </c:pt>
                <c:pt idx="2">
                  <c:v>Turín 2025
(zimné)</c:v>
                </c:pt>
              </c:strCache>
            </c:strRef>
          </c:cat>
          <c:val>
            <c:numRef>
              <c:f>Sheet1!$B$2:$B$4</c:f>
              <c:numCache>
                <c:formatCode>General</c:formatCode>
                <c:ptCount val="3"/>
                <c:pt idx="0">
                  <c:v>35</c:v>
                </c:pt>
                <c:pt idx="1">
                  <c:v>39</c:v>
                </c:pt>
                <c:pt idx="2">
                  <c:v>34</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8F64-4AA9-BB88-F06FB4FD9777}"/>
            </c:ext>
          </c:extLst>
        </c:ser>
        <c:dLbls>
          <c:dLblPos val="outEnd"/>
          <c:showLegendKey val="0"/>
          <c:showVal val="1"/>
          <c:showCatName val="0"/>
          <c:showSerName val="0"/>
          <c:showPercent val="0"/>
          <c:showBubbleSize val="0"/>
        </c:dLbls>
        <c:gapWidth val="70"/>
        <c:axId val="-2068027336"/>
        <c:axId val="-2113994440"/>
      </c:barChart>
      <c:catAx>
        <c:axId val="-2068027336"/>
        <c:scaling>
          <c:orientation val="minMax"/>
        </c:scaling>
        <c:delete val="0"/>
        <c:axPos val="b"/>
        <c:numFmt formatCode="General" sourceLinked="0"/>
        <c:majorTickMark val="out"/>
        <c:minorTickMark val="none"/>
        <c:tickLblPos val="nextTo"/>
        <c:spPr>
          <a:ln>
            <a:solidFill>
              <a:srgbClr val="FFA0AF"/>
            </a:solidFill>
          </a:ln>
        </c:spPr>
        <c:txPr>
          <a:bodyPr/>
          <a:lstStyle/>
          <a:p>
            <a:pPr>
              <a:defRPr sz="1300">
                <a:solidFill>
                  <a:srgbClr val="FFFFFF"/>
                </a:solidFill>
              </a:defRPr>
            </a:pPr>
            <a:endParaRPr lang="sk-SK"/>
          </a:p>
        </c:txPr>
        <c:crossAx val="-2113994440"/>
        <c:crosses val="autoZero"/>
        <c:auto val="1"/>
        <c:lblAlgn val="ctr"/>
        <c:lblOffset val="100"/>
        <c:noMultiLvlLbl val="0"/>
      </c:catAx>
      <c:valAx>
        <c:axId val="-2113994440"/>
        <c:scaling>
          <c:orientation val="minMax"/>
          <c:max val="45"/>
          <c:min val="0"/>
        </c:scaling>
        <c:delete val="1"/>
        <c:axPos val="l"/>
        <c:numFmt formatCode="General" sourceLinked="1"/>
        <c:majorTickMark val="out"/>
        <c:minorTickMark val="none"/>
        <c:tickLblPos val="nextTo"/>
        <c:crossAx val="-2068027336"/>
        <c:crosses val="autoZero"/>
        <c:crossBetween val="between"/>
      </c:valAx>
    </c:plotArea>
    <c:plotVisOnly val="1"/>
    <c:dispBlanksAs val="gap"/>
    <c:showDLblsOverMax val="1"/>
  </c:chart>
  <c:txPr>
    <a:bodyPr/>
    <a:lstStyle/>
    <a:p>
      <a:pPr>
        <a:defRPr sz="1300">
          <a:solidFill>
            <a:srgbClr val="FFFFFF"/>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k-SK"/>
  <c:roundedCorners val="1"/>
  <c:style val="2"/>
  <c:chart>
    <c:autoTitleDeleted val="0"/>
    <c:plotArea>
      <c:layout/>
      <c:barChart>
        <c:barDir val="bar"/>
        <c:grouping val="stacked"/>
        <c:varyColors val="1"/>
        <c:ser>
          <c:idx val="0"/>
          <c:order val="0"/>
          <c:tx>
            <c:strRef>
              <c:f>Sheet1!$B$1</c:f>
              <c:strCache>
                <c:ptCount val="1"/>
                <c:pt idx="0">
                  <c:v>Divízia 1</c:v>
                </c:pt>
              </c:strCache>
            </c:strRef>
          </c:tx>
          <c:spPr>
            <a:solidFill>
              <a:srgbClr val="F7D331"/>
            </a:solidFill>
          </c:spPr>
          <c:invertIfNegative val="1"/>
          <c:dLbls>
            <c:numFmt formatCode="0.0&quot; s&quot;" sourceLinked="0"/>
            <c:spPr>
              <a:noFill/>
              <a:ln>
                <a:noFill/>
              </a:ln>
              <a:effectLst/>
            </c:spPr>
            <c:txPr>
              <a:bodyPr/>
              <a:lstStyle/>
              <a:p>
                <a:pPr>
                  <a:defRPr sz="1000">
                    <a:solidFill>
                      <a:srgbClr val="2B2B6B"/>
                    </a:solidFill>
                  </a:defRPr>
                </a:pPr>
                <a:endParaRPr lang="sk-SK"/>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Bežec A</c:v>
                </c:pt>
                <c:pt idx="1">
                  <c:v>Bežec B</c:v>
                </c:pt>
                <c:pt idx="2">
                  <c:v>Bežec C</c:v>
                </c:pt>
                <c:pt idx="3">
                  <c:v>Bežec D</c:v>
                </c:pt>
                <c:pt idx="4">
                  <c:v>Bežec E</c:v>
                </c:pt>
                <c:pt idx="5">
                  <c:v>Bežec F</c:v>
                </c:pt>
                <c:pt idx="6">
                  <c:v>Bežec G</c:v>
                </c:pt>
                <c:pt idx="7">
                  <c:v>Bežec H</c:v>
                </c:pt>
                <c:pt idx="8">
                  <c:v>Bežec I</c:v>
                </c:pt>
                <c:pt idx="9">
                  <c:v>Bežec J</c:v>
                </c:pt>
                <c:pt idx="10">
                  <c:v>Bežec K</c:v>
                </c:pt>
                <c:pt idx="11">
                  <c:v>Bežec L</c:v>
                </c:pt>
              </c:strCache>
            </c:strRef>
          </c:cat>
          <c:val>
            <c:numRef>
              <c:f>Sheet1!$B$2:$B$13</c:f>
              <c:numCache>
                <c:formatCode>General</c:formatCode>
                <c:ptCount val="12"/>
                <c:pt idx="0">
                  <c:v>14.2</c:v>
                </c:pt>
                <c:pt idx="1">
                  <c:v>14.6</c:v>
                </c:pt>
                <c:pt idx="2">
                  <c:v>15</c:v>
                </c:pt>
                <c:pt idx="3">
                  <c:v>15.3</c:v>
                </c:pt>
                <c:pt idx="4">
                  <c:v>16.100000000000001</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0-FAED-4E3F-8877-DD926DD6B650}"/>
            </c:ext>
          </c:extLst>
        </c:ser>
        <c:ser>
          <c:idx val="1"/>
          <c:order val="1"/>
          <c:tx>
            <c:strRef>
              <c:f>Sheet1!$C$1</c:f>
              <c:strCache>
                <c:ptCount val="1"/>
                <c:pt idx="0">
                  <c:v>Divízia 2</c:v>
                </c:pt>
              </c:strCache>
            </c:strRef>
          </c:tx>
          <c:spPr>
            <a:solidFill>
              <a:srgbClr val="FFA0AF"/>
            </a:solidFill>
          </c:spPr>
          <c:invertIfNegative val="1"/>
          <c:dLbls>
            <c:numFmt formatCode="0.0&quot; s&quot;" sourceLinked="0"/>
            <c:spPr>
              <a:noFill/>
              <a:ln>
                <a:noFill/>
              </a:ln>
              <a:effectLst/>
            </c:spPr>
            <c:txPr>
              <a:bodyPr/>
              <a:lstStyle/>
              <a:p>
                <a:pPr>
                  <a:defRPr sz="1000">
                    <a:solidFill>
                      <a:srgbClr val="2B2B6B"/>
                    </a:solidFill>
                  </a:defRPr>
                </a:pPr>
                <a:endParaRPr lang="sk-SK"/>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Bežec A</c:v>
                </c:pt>
                <c:pt idx="1">
                  <c:v>Bežec B</c:v>
                </c:pt>
                <c:pt idx="2">
                  <c:v>Bežec C</c:v>
                </c:pt>
                <c:pt idx="3">
                  <c:v>Bežec D</c:v>
                </c:pt>
                <c:pt idx="4">
                  <c:v>Bežec E</c:v>
                </c:pt>
                <c:pt idx="5">
                  <c:v>Bežec F</c:v>
                </c:pt>
                <c:pt idx="6">
                  <c:v>Bežec G</c:v>
                </c:pt>
                <c:pt idx="7">
                  <c:v>Bežec H</c:v>
                </c:pt>
                <c:pt idx="8">
                  <c:v>Bežec I</c:v>
                </c:pt>
                <c:pt idx="9">
                  <c:v>Bežec J</c:v>
                </c:pt>
                <c:pt idx="10">
                  <c:v>Bežec K</c:v>
                </c:pt>
                <c:pt idx="11">
                  <c:v>Bežec L</c:v>
                </c:pt>
              </c:strCache>
            </c:strRef>
          </c:cat>
          <c:val>
            <c:numRef>
              <c:f>Sheet1!$C$2:$C$13</c:f>
              <c:numCache>
                <c:formatCode>General</c:formatCode>
                <c:ptCount val="12"/>
                <c:pt idx="5">
                  <c:v>17</c:v>
                </c:pt>
                <c:pt idx="6">
                  <c:v>17.399999999999999</c:v>
                </c:pt>
                <c:pt idx="7">
                  <c:v>18</c:v>
                </c:pt>
                <c:pt idx="8">
                  <c:v>18.899999999999999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1-FAED-4E3F-8877-DD926DD6B650}"/>
            </c:ext>
          </c:extLst>
        </c:ser>
        <c:ser>
          <c:idx val="2"/>
          <c:order val="2"/>
          <c:tx>
            <c:strRef>
              <c:f>Sheet1!$D$1</c:f>
              <c:strCache>
                <c:ptCount val="1"/>
                <c:pt idx="0">
                  <c:v>Divízia 3</c:v>
                </c:pt>
              </c:strCache>
            </c:strRef>
          </c:tx>
          <c:spPr>
            <a:solidFill>
              <a:srgbClr val="21B5EB"/>
            </a:solidFill>
          </c:spPr>
          <c:invertIfNegative val="1"/>
          <c:dLbls>
            <c:numFmt formatCode="0.0&quot; s&quot;" sourceLinked="0"/>
            <c:spPr>
              <a:noFill/>
              <a:ln>
                <a:noFill/>
              </a:ln>
              <a:effectLst/>
            </c:spPr>
            <c:txPr>
              <a:bodyPr/>
              <a:lstStyle/>
              <a:p>
                <a:pPr>
                  <a:defRPr sz="1000">
                    <a:solidFill>
                      <a:srgbClr val="2B2B6B"/>
                    </a:solidFill>
                  </a:defRPr>
                </a:pPr>
                <a:endParaRPr lang="sk-SK"/>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Sheet1!$A$2:$A$13</c:f>
              <c:strCache>
                <c:ptCount val="12"/>
                <c:pt idx="0">
                  <c:v>Bežec A</c:v>
                </c:pt>
                <c:pt idx="1">
                  <c:v>Bežec B</c:v>
                </c:pt>
                <c:pt idx="2">
                  <c:v>Bežec C</c:v>
                </c:pt>
                <c:pt idx="3">
                  <c:v>Bežec D</c:v>
                </c:pt>
                <c:pt idx="4">
                  <c:v>Bežec E</c:v>
                </c:pt>
                <c:pt idx="5">
                  <c:v>Bežec F</c:v>
                </c:pt>
                <c:pt idx="6">
                  <c:v>Bežec G</c:v>
                </c:pt>
                <c:pt idx="7">
                  <c:v>Bežec H</c:v>
                </c:pt>
                <c:pt idx="8">
                  <c:v>Bežec I</c:v>
                </c:pt>
                <c:pt idx="9">
                  <c:v>Bežec J</c:v>
                </c:pt>
                <c:pt idx="10">
                  <c:v>Bežec K</c:v>
                </c:pt>
                <c:pt idx="11">
                  <c:v>Bežec L</c:v>
                </c:pt>
              </c:strCache>
            </c:strRef>
          </c:cat>
          <c:val>
            <c:numRef>
              <c:f>Sheet1!$D$2:$D$13</c:f>
              <c:numCache>
                <c:formatCode>General</c:formatCode>
                <c:ptCount val="12"/>
                <c:pt idx="9">
                  <c:v>21.5</c:v>
                </c:pt>
                <c:pt idx="10">
                  <c:v>22.4</c:v>
                </c:pt>
                <c:pt idx="11">
                  <c:v>23.8</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2-FAED-4E3F-8877-DD926DD6B650}"/>
            </c:ext>
          </c:extLst>
        </c:ser>
        <c:dLbls>
          <c:dLblPos val="inEnd"/>
          <c:showLegendKey val="0"/>
          <c:showVal val="1"/>
          <c:showCatName val="0"/>
          <c:showSerName val="0"/>
          <c:showPercent val="0"/>
          <c:showBubbleSize val="0"/>
        </c:dLbls>
        <c:gapWidth val="45"/>
        <c:overlap val="100"/>
        <c:axId val="-2068027336"/>
        <c:axId val="-2113994440"/>
      </c:barChart>
      <c:catAx>
        <c:axId val="-2068027336"/>
        <c:scaling>
          <c:orientation val="maxMin"/>
        </c:scaling>
        <c:delete val="0"/>
        <c:axPos val="l"/>
        <c:numFmt formatCode="General" sourceLinked="0"/>
        <c:majorTickMark val="out"/>
        <c:minorTickMark val="none"/>
        <c:tickLblPos val="nextTo"/>
        <c:spPr>
          <a:ln>
            <a:noFill/>
          </a:ln>
        </c:spPr>
        <c:txPr>
          <a:bodyPr/>
          <a:lstStyle/>
          <a:p>
            <a:pPr>
              <a:defRPr>
                <a:solidFill>
                  <a:srgbClr val="FFFFFF"/>
                </a:solidFill>
              </a:defRPr>
            </a:pPr>
            <a:endParaRPr lang="sk-SK"/>
          </a:p>
        </c:txPr>
        <c:crossAx val="-2113994440"/>
        <c:crosses val="autoZero"/>
        <c:auto val="1"/>
        <c:lblAlgn val="ctr"/>
        <c:lblOffset val="100"/>
        <c:noMultiLvlLbl val="0"/>
      </c:catAx>
      <c:valAx>
        <c:axId val="-2113994440"/>
        <c:scaling>
          <c:orientation val="minMax"/>
          <c:max val="25"/>
          <c:min val="0"/>
        </c:scaling>
        <c:delete val="1"/>
        <c:axPos val="t"/>
        <c:numFmt formatCode="General" sourceLinked="1"/>
        <c:majorTickMark val="out"/>
        <c:minorTickMark val="none"/>
        <c:tickLblPos val="nextTo"/>
        <c:crossAx val="-2068027336"/>
        <c:crosses val="autoZero"/>
        <c:crossBetween val="between"/>
      </c:valAx>
    </c:plotArea>
    <c:legend>
      <c:legendPos val="t"/>
      <c:overlay val="0"/>
      <c:txPr>
        <a:bodyPr/>
        <a:lstStyle/>
        <a:p>
          <a:pPr>
            <a:defRPr sz="1200">
              <a:solidFill>
                <a:srgbClr val="FFFFFF"/>
              </a:solidFill>
            </a:defRPr>
          </a:pPr>
          <a:endParaRPr lang="sk-SK"/>
        </a:p>
      </c:txPr>
    </c:legend>
    <c:plotVisOnly val="1"/>
    <c:dispBlanksAs val="gap"/>
    <c:showDLblsOverMax val="1"/>
  </c:chart>
  <c:txPr>
    <a:bodyPr/>
    <a:lstStyle/>
    <a:p>
      <a:pPr>
        <a:defRPr sz="1100">
          <a:solidFill>
            <a:srgbClr val="FFFFFF"/>
          </a:solidFill>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640F83-AE52-4344-949F-0ACAE5778BE1}"/>
              </a:ext>
            </a:extLst>
          </p:cNvPr>
          <p:cNvSpPr>
            <a:spLocks noGrp="1"/>
          </p:cNvSpPr>
          <p:nvPr>
            <p:ph type="hdr" sz="quarter"/>
          </p:nvPr>
        </p:nvSpPr>
        <p:spPr>
          <a:xfrm>
            <a:off x="2" y="2"/>
            <a:ext cx="2921582" cy="495506"/>
          </a:xfrm>
          <a:prstGeom prst="rect">
            <a:avLst/>
          </a:prstGeom>
        </p:spPr>
        <p:txBody>
          <a:bodyPr vert="horz" lIns="90855" tIns="45427" rIns="90855" bIns="45427" rtlCol="0"/>
          <a:lstStyle>
            <a:lvl1pPr algn="l">
              <a:defRPr sz="1200"/>
            </a:lvl1pPr>
          </a:lstStyle>
          <a:p>
            <a:endParaRPr lang="sk-SK"/>
          </a:p>
        </p:txBody>
      </p:sp>
      <p:sp>
        <p:nvSpPr>
          <p:cNvPr id="3" name="Date Placeholder 2">
            <a:extLst>
              <a:ext uri="{FF2B5EF4-FFF2-40B4-BE49-F238E27FC236}">
                <a16:creationId xmlns:a16="http://schemas.microsoft.com/office/drawing/2014/main" id="{8961EADD-BC75-6A41-ACF1-48F938362331}"/>
              </a:ext>
            </a:extLst>
          </p:cNvPr>
          <p:cNvSpPr>
            <a:spLocks noGrp="1"/>
          </p:cNvSpPr>
          <p:nvPr>
            <p:ph type="dt" sz="quarter" idx="1"/>
          </p:nvPr>
        </p:nvSpPr>
        <p:spPr>
          <a:xfrm>
            <a:off x="3818972" y="2"/>
            <a:ext cx="2921582" cy="495506"/>
          </a:xfrm>
          <a:prstGeom prst="rect">
            <a:avLst/>
          </a:prstGeom>
        </p:spPr>
        <p:txBody>
          <a:bodyPr vert="horz" lIns="90855" tIns="45427" rIns="90855" bIns="45427" rtlCol="0"/>
          <a:lstStyle>
            <a:lvl1pPr algn="r">
              <a:defRPr sz="1200"/>
            </a:lvl1pPr>
          </a:lstStyle>
          <a:p>
            <a:fld id="{6051EAF6-0021-2042-8430-3225125DDC3B}" type="datetimeFigureOut">
              <a:t>25. 10. 2026</a:t>
            </a:fld>
            <a:endParaRPr lang="sk-SK"/>
          </a:p>
        </p:txBody>
      </p:sp>
      <p:sp>
        <p:nvSpPr>
          <p:cNvPr id="4" name="Footer Placeholder 3">
            <a:extLst>
              <a:ext uri="{FF2B5EF4-FFF2-40B4-BE49-F238E27FC236}">
                <a16:creationId xmlns:a16="http://schemas.microsoft.com/office/drawing/2014/main" id="{A2344F4A-EE1B-CA44-B5E8-255F34DE287A}"/>
              </a:ext>
            </a:extLst>
          </p:cNvPr>
          <p:cNvSpPr>
            <a:spLocks noGrp="1"/>
          </p:cNvSpPr>
          <p:nvPr>
            <p:ph type="ftr" sz="quarter" idx="2"/>
          </p:nvPr>
        </p:nvSpPr>
        <p:spPr>
          <a:xfrm>
            <a:off x="2" y="9380333"/>
            <a:ext cx="2921582" cy="495505"/>
          </a:xfrm>
          <a:prstGeom prst="rect">
            <a:avLst/>
          </a:prstGeom>
        </p:spPr>
        <p:txBody>
          <a:bodyPr vert="horz" lIns="90855" tIns="45427" rIns="90855" bIns="45427" rtlCol="0" anchor="b"/>
          <a:lstStyle>
            <a:lvl1pPr algn="l">
              <a:defRPr sz="1200"/>
            </a:lvl1pPr>
          </a:lstStyle>
          <a:p>
            <a:endParaRPr lang="sk-SK"/>
          </a:p>
        </p:txBody>
      </p:sp>
      <p:sp>
        <p:nvSpPr>
          <p:cNvPr id="5" name="Slide Number Placeholder 4">
            <a:extLst>
              <a:ext uri="{FF2B5EF4-FFF2-40B4-BE49-F238E27FC236}">
                <a16:creationId xmlns:a16="http://schemas.microsoft.com/office/drawing/2014/main" id="{6A52425D-5828-4A46-8624-116D268ED197}"/>
              </a:ext>
            </a:extLst>
          </p:cNvPr>
          <p:cNvSpPr>
            <a:spLocks noGrp="1"/>
          </p:cNvSpPr>
          <p:nvPr>
            <p:ph type="sldNum" sz="quarter" idx="3"/>
          </p:nvPr>
        </p:nvSpPr>
        <p:spPr>
          <a:xfrm>
            <a:off x="3818972" y="9380333"/>
            <a:ext cx="2921582" cy="495505"/>
          </a:xfrm>
          <a:prstGeom prst="rect">
            <a:avLst/>
          </a:prstGeom>
        </p:spPr>
        <p:txBody>
          <a:bodyPr vert="horz" lIns="90855" tIns="45427" rIns="90855" bIns="45427" rtlCol="0" anchor="b"/>
          <a:lstStyle>
            <a:lvl1pPr algn="r">
              <a:defRPr sz="1200"/>
            </a:lvl1pPr>
          </a:lstStyle>
          <a:p>
            <a:fld id="{36A2A0EC-3C2B-314B-BA64-F224DF959967}" type="slidenum">
              <a:t>‹#›</a:t>
            </a:fld>
            <a:endParaRPr lang="sk-SK"/>
          </a:p>
        </p:txBody>
      </p:sp>
    </p:spTree>
    <p:extLst>
      <p:ext uri="{BB962C8B-B14F-4D97-AF65-F5344CB8AC3E}">
        <p14:creationId xmlns:p14="http://schemas.microsoft.com/office/powerpoint/2010/main" val="190966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21582" cy="495506"/>
          </a:xfrm>
          <a:prstGeom prst="rect">
            <a:avLst/>
          </a:prstGeom>
        </p:spPr>
        <p:txBody>
          <a:bodyPr vert="horz" lIns="90855" tIns="45427" rIns="90855" bIns="45427" rtlCol="0"/>
          <a:lstStyle>
            <a:lvl1pPr algn="l">
              <a:defRPr sz="1200"/>
            </a:lvl1pPr>
          </a:lstStyle>
          <a:p>
            <a:endParaRPr lang="sk-SK"/>
          </a:p>
        </p:txBody>
      </p:sp>
      <p:sp>
        <p:nvSpPr>
          <p:cNvPr id="3" name="Date Placeholder 2"/>
          <p:cNvSpPr>
            <a:spLocks noGrp="1"/>
          </p:cNvSpPr>
          <p:nvPr>
            <p:ph type="dt" idx="1"/>
          </p:nvPr>
        </p:nvSpPr>
        <p:spPr>
          <a:xfrm>
            <a:off x="3818972" y="2"/>
            <a:ext cx="2921582" cy="495506"/>
          </a:xfrm>
          <a:prstGeom prst="rect">
            <a:avLst/>
          </a:prstGeom>
        </p:spPr>
        <p:txBody>
          <a:bodyPr vert="horz" lIns="90855" tIns="45427" rIns="90855" bIns="45427" rtlCol="0"/>
          <a:lstStyle>
            <a:lvl1pPr algn="r">
              <a:defRPr sz="1200"/>
            </a:lvl1pPr>
          </a:lstStyle>
          <a:p>
            <a:fld id="{B7837A56-74D4-CD44-A1DA-B5DFC2DC8B64}" type="datetimeFigureOut">
              <a:rPr lang="sk-SK" smtClean="0"/>
              <a:t>25. 10. 2026</a:t>
            </a:fld>
            <a:endParaRPr lang="sk-SK"/>
          </a:p>
        </p:txBody>
      </p:sp>
      <p:sp>
        <p:nvSpPr>
          <p:cNvPr id="4" name="Slide Image Placeholder 3"/>
          <p:cNvSpPr>
            <a:spLocks noGrp="1" noRot="1" noChangeAspect="1"/>
          </p:cNvSpPr>
          <p:nvPr>
            <p:ph type="sldImg" idx="2"/>
          </p:nvPr>
        </p:nvSpPr>
        <p:spPr>
          <a:xfrm>
            <a:off x="409575" y="1235075"/>
            <a:ext cx="5922963" cy="3332163"/>
          </a:xfrm>
          <a:prstGeom prst="rect">
            <a:avLst/>
          </a:prstGeom>
          <a:noFill/>
          <a:ln w="12700">
            <a:solidFill>
              <a:prstClr val="black"/>
            </a:solidFill>
          </a:ln>
        </p:spPr>
        <p:txBody>
          <a:bodyPr vert="horz" lIns="90855" tIns="45427" rIns="90855" bIns="45427" rtlCol="0" anchor="ctr"/>
          <a:lstStyle/>
          <a:p>
            <a:endParaRPr lang="sk-SK"/>
          </a:p>
        </p:txBody>
      </p:sp>
      <p:sp>
        <p:nvSpPr>
          <p:cNvPr id="5" name="Notes Placeholder 4"/>
          <p:cNvSpPr>
            <a:spLocks noGrp="1"/>
          </p:cNvSpPr>
          <p:nvPr>
            <p:ph type="body" sz="quarter" idx="3"/>
          </p:nvPr>
        </p:nvSpPr>
        <p:spPr>
          <a:xfrm>
            <a:off x="674212" y="4752748"/>
            <a:ext cx="5393690" cy="3888611"/>
          </a:xfrm>
          <a:prstGeom prst="rect">
            <a:avLst/>
          </a:prstGeom>
        </p:spPr>
        <p:txBody>
          <a:bodyPr vert="horz" lIns="90855" tIns="45427" rIns="90855" bIns="4542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sk-SK"/>
          </a:p>
        </p:txBody>
      </p:sp>
      <p:sp>
        <p:nvSpPr>
          <p:cNvPr id="6" name="Footer Placeholder 5"/>
          <p:cNvSpPr>
            <a:spLocks noGrp="1"/>
          </p:cNvSpPr>
          <p:nvPr>
            <p:ph type="ftr" sz="quarter" idx="4"/>
          </p:nvPr>
        </p:nvSpPr>
        <p:spPr>
          <a:xfrm>
            <a:off x="2" y="9380333"/>
            <a:ext cx="2921582" cy="495505"/>
          </a:xfrm>
          <a:prstGeom prst="rect">
            <a:avLst/>
          </a:prstGeom>
        </p:spPr>
        <p:txBody>
          <a:bodyPr vert="horz" lIns="90855" tIns="45427" rIns="90855" bIns="45427" rtlCol="0" anchor="b"/>
          <a:lstStyle>
            <a:lvl1pPr algn="l">
              <a:defRPr sz="1200"/>
            </a:lvl1pPr>
          </a:lstStyle>
          <a:p>
            <a:endParaRPr lang="sk-SK"/>
          </a:p>
        </p:txBody>
      </p:sp>
      <p:sp>
        <p:nvSpPr>
          <p:cNvPr id="7" name="Slide Number Placeholder 6"/>
          <p:cNvSpPr>
            <a:spLocks noGrp="1"/>
          </p:cNvSpPr>
          <p:nvPr>
            <p:ph type="sldNum" sz="quarter" idx="5"/>
          </p:nvPr>
        </p:nvSpPr>
        <p:spPr>
          <a:xfrm>
            <a:off x="3818972" y="9380333"/>
            <a:ext cx="2921582" cy="495505"/>
          </a:xfrm>
          <a:prstGeom prst="rect">
            <a:avLst/>
          </a:prstGeom>
        </p:spPr>
        <p:txBody>
          <a:bodyPr vert="horz" lIns="90855" tIns="45427" rIns="90855" bIns="45427" rtlCol="0" anchor="b"/>
          <a:lstStyle>
            <a:lvl1pPr algn="r">
              <a:defRPr sz="1200"/>
            </a:lvl1pPr>
          </a:lstStyle>
          <a:p>
            <a:fld id="{6A16B1FA-EFE0-1C4C-85A9-BC768F02BB22}" type="slidenum">
              <a:rPr lang="sk-SK" smtClean="0"/>
              <a:t>‹#›</a:t>
            </a:fld>
            <a:endParaRPr lang="sk-SK"/>
          </a:p>
        </p:txBody>
      </p:sp>
    </p:spTree>
    <p:extLst>
      <p:ext uri="{BB962C8B-B14F-4D97-AF65-F5344CB8AC3E}">
        <p14:creationId xmlns:p14="http://schemas.microsoft.com/office/powerpoint/2010/main" val="14205223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~1,5 min. Unifikovaný šport = približne rovnaký počet športovcov s MP a partnerov bez postihnutia v jednom tíme, podobný vek a výkonnosť. Otázka pre študentov: Kto z vás by bol ochotný byť unifikovaným partnerom? Čo by vám to dalo ako trénerom?</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~1,5 min. Eunice Kennedy Shriver (sestra J. F. Kennedyho) začala na svojej farme pri Washingtone organizovať športový tábor pre deti s mentálnym postihnutím. 20. júla 1968 sa v Chicagu konali prvé hry. Prísaha športovca: „Chcem zvíťaziť. Ak však nemôžem zvíťaziť, nech som statočný vo svojom úsilí.“ Slovensko: najväčšia výprava od roku 1993 bola v Berlíne 2023 (51 športovcov).</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Spolu 5,1 milióna účastníkov vrátane unifikovaných partnerov. Región Európa-Eurázia ~226 000 športovcov a partnerov. Pre porovnanie: na olympijských hrách štartuje okolo 10 500 športovcov – ŠO organizuje takmer 89 000 súťaží ročne.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~1,5 min. Na svetových hrách nie je cieľom medailová tabuľka – vďaka divíziám má šancu na medailu každý. Preto je dôležitejšia otázka: koľko športovcov sa zlepšilo a koľko ich trénuje celý rok? Prvé zimné národné hry ŠO Slovensko: február 2020, Štrbské Pleso, Kežmarok, Spišská Nová Ves – cca 160 športovcov zo 4 krajín.</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~2 min. Kľúčový slajd: divízie robia z ŠO férovú súťaž – víťaz divízie 3 dostane rovnakú zlatú medailu ako víťaz divízie 1. Pravidlo maximálneho úsilia (predtým „honest effort“): napr. v plávaní limit 15 %, pri 25 m 25 %, v rýchlokorčuľovaní 20 %. Protest proti zaradeniu do divízie nie je možný. Zdroj: Special Olympics Sports Rules Article 1 (2024).</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~2 min. Tento slajd je kľúč k celej časti o športoch – na každom ďalšom slajde uvidíte vľavo bežný šport a vpravo, čo Špeciálne olympiády upravujú. MATP (Motor Activities Training Program) je program pre ľudí s ťažkým postihnutím, ktorí ešte nemôžu súťažiť – dôraz na tréning a účasť, nie na výsledok.</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20 s. Úvod k časti o športoch. Vysvetlite farby kariet – rovnaká štruktúra sa opakuje pri každom športe.</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Atletika je základ – takmer každý športovec ŠO ňou začína. Ukážte, že rebríček disciplín je široký: od 25 m chôdze až po 1500 m či 3000 m beh. Pravidlá vychádzajú z World Athletics, ŠO dopĺňa disciplíny pre nižšiu výkonnosť a divízie. Pripomeňte z našej skúsenosti: ŠTART a CIEĽ = alfa a omega – športovec musí vedieť, kde štartuje, kam beží a že v cieli sa nezastavuje pred čiarou.</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Súťaž individuálnych zručností umožní súťažiť aj tomu, kto ešte nezvládne výmenu – 5 častí, body sa sčítajú. Stolný tenis máme na fotke aj pri divíziách – je to šport, kde sú divízie najlepšie vidieť.</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Príbeh: v Berlíne 2023 získala Veronika Mačková v cyklistike 3 zlaté medaily. Krátke časovky (250 m, 500 m) sú pre začiatočníkov – v Abú Zabí 2019 vyhral Michal Štubňa zlato práve v časovke na 500 m.</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~1,5 min. Pravidlo maximálneho úsilia: ak plavec vo finále prekoná svoj divízny čas o viac ako 15 % (pri 25 m o 25 %), diskvalifikujú ho – nesmie sa „šetriť“ v rozplavbe, aby sa dostal do slabšej divízie. Väzba na senzoriku (slajd o autizme): hala s ozvenou a blikajúcim svetlom môže športovca s autizmom úplne zablokovať. Abú Zabí 2019: Vanda Kračúnová medaily na 100 a 200 m prsia.</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Úroveň A sa cvičí v sede – aj športovec na vozíku môže súťažiť s náčiním. Príbehy: Abú Zabí 2019 – Gizela Billíková zlato (kužele, švihadlo, viacboj), Dominika Radojevská zlato s loptou. Berlín 2023 – Ela Nemčeková 2× zlato.</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Úroveň 1 je súťaž zručností na malom dvorci s červenou loptičkou. Divízie podľa ITN (International Tennis Number). Príbeh: Thomas Sebastián Márton – Berlín 2023 zlato v dvojhre aj v unifikovanom družstve. Jaroslav Kulina – cenná medaila v Abú Zabí 2019.</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~1,5 min. Medaily: 11 zlatých, 15 strieborných, 13 bronzových. Plávanie 7 medailí, stolný tenis 3, golf 1; na stupne víťazov sa dostali aj futbalistky a volejbalisti. Otázka pre študentov: Čo myslíte, čo pre Veroniku znamenala tretia zlatá – a čo pre jej trénera? (Zdroj: Macron / ŠOS)</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Bocce (talianska hra s guľami) je šport ŠO. Boccia je paralympijský šport pre ľudí s DMO a podobnými telesnými postihnutiami. V ŠO sa môže so súhlasom použiť rampa, ale žiadne mechanické zariadenie nesmie guľu poháňať.</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Tanec nie je oficiálny šport Special Olympics International, preto pravidlá nastavuje národný program alebo organizátor podujatia. Princíp je rovnaký ako pri unifikovanom športe – partner bez postihnutia vedie a dáva istotu.</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Kone poskytuje organizátor. Jazdec musí mať aspoň 10 tréningových jázd za posledných 6 mesiacov. Jazdectvo nie je povolené pri AAI (bez výnimky). Pri drezúre môže úlohu čítať „čitateľ“ – pomoc pre pamäť.</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Prilba je povinná. Slalom na 30 m je výborný tréning koordinácie aj pre bežnú telesnú výchovu.</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Na fotke je náš športovec v cieli otvorených pretekov – pravidlá sú rovnaké ako pre všetkých. Tu sa ukáže, čo trénujeme: vytrvalosť, ale aj to, že naši športovci „nepoznajú svoje hranice“ (slajd Špecifiká) – tempo musí riadiť tréner.</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Úroveň 2 – športovec a partner hrajú jednu loptu striedavo – krásny príklad unifikovaného športu. Berlín 2023: Slovensko získalo medailu aj v golfe.</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Úpravy (bližšie podanie, ľahšia lopta) sa na svetových hrách nepoužívajú – tam sa hrá podľa FIVB. Berlín 2023: muži vo volejbale na stupňoch víťazov.</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ŠO 3x3 je takmer zhodné s FIBA 3x3 – 10 min alebo 21 bodov, 12 s na útok. Rozdiel: každý hráč musí nastúpiť a divízie sa tvoria podľa výkonnosti tímu.</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Pre deti 8–12 rokov lopta č. 4. Berlín 2023: ženy vo futbale na stupňoch víťazov. Príbeh z Turína: Michal Tomaško chcel hrať futbal, mama sa bála tvrdých striel – našiel sa v bežeckom lyžovaní.</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Florbal patrí v ŠO medzi zimné športy (súťaží sa v hale v zimnom cykle). Pri nájazdoch v unifikovanom florbale musia aspoň dvaja z troch strelcov byť športovci.</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Hodnotí sa rovnakým systémom ISU (základná hodnota + GOE), len s obmedzením prvkov podľa úrovne. Príbeh: Adam Hrabčák – zlatá medaila v krasokorčuľovaní na Svetových zimných hrách Turín 2025.</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Pravidlo maximálneho úsilia: zlepšenie o viac ako 20 % (pri 55 m a menej o 25 %) oproti divíznemu času = diskvalifikácia. Klap korčule sú zakázané, hokejové korčule sú povolené, ak nie sú rýchlokorčule.</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Na 1. zimných národných hrách ŠO Slovensko (Štrbské Pleso, 2020) bolo na snežniciach 55 športovcov – najviac zo všetkých zimných športov.</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Kto vypadne z trate, má 1 minútu na návrat. Alpské lyžovanie nie je povolené pri AAI (bez výnimky). Turín 2025: medailu získala aj zjazdárka Miška Oravcová.</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Príbeh: Barbora Feglová – prvá slovenská medaila v Turíne 2025. Prvá jazda nevyšla, v druhej na mokrom ťažkom snehu zabojovala a získala bronz.</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Príbeh: Michal Tomaško z Valalík – v Turíne 2025 povedal, že mu mama zbalila kufor, ale nechala v ňom miesto na medailu. Na 1. zimných národných hrách 2020 bolo v bežeckom lyžovaní 51 športovcov.</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~2 min. Výprava: 26 športovcov, 34 medailí. Z príbehov si zoberte dve veci: (1) dve jazdy = druhá šanca, tréner učí športovca nechať chybu za sebou; (2) rodič je súčasť tímu – ak mu ukážete bezpečný šport, v ktorom dieťa uspeje, stane sa vaším najväčším spojencom. (Zdroj: SITA, blog K. Jakuboviča z Turína)</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30 s. Nechajte citát chvíľu pôsobiť. Môžete sa spýtať: Kedy ste naposledy videli športovca, ktorý sa po prehre úprimne tešil z výkonu súpera?</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Z mojich poznámok: kanoistika = rovnováha. Športovec musí byť aspoň rok bez epileptického záchvatu. Pozitívum: pravidlá vychádzajú z medzinárodnej federácie (ICF), meníme len to, čo je nevyhnutné.</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Bedminton je u nás nový šport. Súťaž zručností: nahadzovanie rukou, raketou, „ups“, forhend, bekhend, podanie – body sa sčítajú.</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 min. V Špeciálnych olympiádach sa súťaží v silovom trojboji (powerlifting), nie vo vzpieraní. Väzba na slajd Špecifiká: SILA – nevedia odhadnúť silu; idú cez dno svojich možností. Preto tréner riadi progres záťaže.</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~1,5 min. Praktická rada: pri registrácii športovca s Downovým syndrómom vždy overte lekársky posudok na AAI. Tréner musí vedieť, ktoré disciplíny sú pre konkrétneho športovca zakázané – aj na tréningu (napr. hlavičkovanie, kotúľ, štartový skok).</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~1,5 min. Zhrnutie celej prednášky – prvé tri zásady sú zo slajdu Špecifiká v trénovaní, ďalšie z častí o autizme, bezpečnosti a filozofii pravidiel.</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 ~3 min. Odpovede: 1) 8 (minimum 3). 2) Áno – jednou rukou sa drží okraja alebo bloku. 3) Červená. 4) 10 (zapisuje sa „10X“). 5) Drep. 6) Bocce = guľový šport ŠO na dráhe 3,66 × 18,29 m; boccia = paralympijský šport pre ľudí s ťažkým telesným postihnutím, hrá sa v sede. Tip: nechajte študentov odpovedať zdvihnutím ruky alebo cez Mentimeter/Kahoot.</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6.sv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6.sv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6.svg"/><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9.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0.sv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0.svg"/><Relationship Id="rId9" Type="http://schemas.openxmlformats.org/officeDocument/2006/relationships/image" Target="../media/image12.png"/></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8.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10.svg"/><Relationship Id="rId9"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4.svg"/><Relationship Id="rId7" Type="http://schemas.openxmlformats.org/officeDocument/2006/relationships/image" Target="../media/image6.svg"/><Relationship Id="rId2" Type="http://schemas.openxmlformats.org/officeDocument/2006/relationships/image" Target="../media/image13.sv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5.svg"/><Relationship Id="rId4" Type="http://schemas.openxmlformats.org/officeDocument/2006/relationships/image" Target="../media/image8.sv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7.svg"/><Relationship Id="rId7" Type="http://schemas.openxmlformats.org/officeDocument/2006/relationships/image" Target="../media/image6.svg"/><Relationship Id="rId2" Type="http://schemas.openxmlformats.org/officeDocument/2006/relationships/image" Target="../media/image13.sv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18.svg"/><Relationship Id="rId4" Type="http://schemas.openxmlformats.org/officeDocument/2006/relationships/image" Target="../media/image8.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9.svg"/><Relationship Id="rId7" Type="http://schemas.openxmlformats.org/officeDocument/2006/relationships/image" Target="../media/image16.svg"/><Relationship Id="rId2" Type="http://schemas.openxmlformats.org/officeDocument/2006/relationships/image" Target="../media/image13.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2.png"/><Relationship Id="rId4" Type="http://schemas.openxmlformats.org/officeDocument/2006/relationships/image" Target="../media/image20.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21.sv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22.svg"/><Relationship Id="rId4" Type="http://schemas.openxmlformats.org/officeDocument/2006/relationships/image" Target="../media/image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svg"/><Relationship Id="rId1" Type="http://schemas.openxmlformats.org/officeDocument/2006/relationships/slideMaster" Target="../slideMasters/slideMaster1.xml"/><Relationship Id="rId6" Type="http://schemas.openxmlformats.org/officeDocument/2006/relationships/image" Target="../media/image16.svg"/><Relationship Id="rId5" Type="http://schemas.openxmlformats.org/officeDocument/2006/relationships/image" Target="../media/image22.svg"/><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3.svg"/><Relationship Id="rId7" Type="http://schemas.openxmlformats.org/officeDocument/2006/relationships/image" Target="../media/image16.svg"/><Relationship Id="rId2" Type="http://schemas.openxmlformats.org/officeDocument/2006/relationships/image" Target="../media/image25.svg"/><Relationship Id="rId1" Type="http://schemas.openxmlformats.org/officeDocument/2006/relationships/slideMaster" Target="../slideMasters/slideMaster1.xml"/><Relationship Id="rId6" Type="http://schemas.openxmlformats.org/officeDocument/2006/relationships/image" Target="../media/image22.svg"/><Relationship Id="rId5" Type="http://schemas.openxmlformats.org/officeDocument/2006/relationships/image" Target="../media/image2.png"/><Relationship Id="rId4" Type="http://schemas.openxmlformats.org/officeDocument/2006/relationships/image" Target="../media/image26.svg"/></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27.svg"/><Relationship Id="rId7" Type="http://schemas.openxmlformats.org/officeDocument/2006/relationships/image" Target="../media/image22.svg"/><Relationship Id="rId2" Type="http://schemas.openxmlformats.org/officeDocument/2006/relationships/image" Target="../media/image24.svg"/><Relationship Id="rId1" Type="http://schemas.openxmlformats.org/officeDocument/2006/relationships/slideMaster" Target="../slideMasters/slideMaster1.xml"/><Relationship Id="rId6" Type="http://schemas.openxmlformats.org/officeDocument/2006/relationships/image" Target="../media/image2.png"/><Relationship Id="rId5" Type="http://schemas.openxmlformats.org/officeDocument/2006/relationships/image" Target="../media/image28.svg"/><Relationship Id="rId4" Type="http://schemas.openxmlformats.org/officeDocument/2006/relationships/image" Target="../media/image23.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29.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4.svg"/><Relationship Id="rId2" Type="http://schemas.openxmlformats.org/officeDocument/2006/relationships/image" Target="../media/image29.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7" Type="http://schemas.openxmlformats.org/officeDocument/2006/relationships/image" Target="../media/image31.svg"/><Relationship Id="rId2" Type="http://schemas.openxmlformats.org/officeDocument/2006/relationships/image" Target="../media/image30.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3.png"/><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1"/>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63F41069-8DFF-E74A-BDA4-419A542C4D1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r="65191"/>
          <a:stretch/>
        </p:blipFill>
        <p:spPr>
          <a:xfrm>
            <a:off x="11182351" y="1714500"/>
            <a:ext cx="1009650" cy="2900563"/>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3"/>
          <a:stretch>
            <a:fillRect/>
          </a:stretch>
        </p:blipFill>
        <p:spPr>
          <a:xfrm>
            <a:off x="8610600" y="0"/>
            <a:ext cx="3581400" cy="260350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4"/>
          <a:srcRect l="-11535" r="59387"/>
          <a:stretch/>
        </p:blipFill>
        <p:spPr>
          <a:xfrm>
            <a:off x="10868025" y="1371258"/>
            <a:ext cx="1323975" cy="2538864"/>
          </a:xfrm>
          <a:prstGeom prst="rect">
            <a:avLst/>
          </a:prstGeom>
        </p:spPr>
      </p:pic>
      <p:pic>
        <p:nvPicPr>
          <p:cNvPr id="20" name="Graphic 19">
            <a:extLst>
              <a:ext uri="{FF2B5EF4-FFF2-40B4-BE49-F238E27FC236}">
                <a16:creationId xmlns:a16="http://schemas.microsoft.com/office/drawing/2014/main" id="{82636DDD-EC27-214A-BFD0-90E31F1A0CFC}"/>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b="67012"/>
          <a:stretch/>
        </p:blipFill>
        <p:spPr>
          <a:xfrm>
            <a:off x="325639" y="5676548"/>
            <a:ext cx="3581400" cy="1181452"/>
          </a:xfrm>
          <a:prstGeom prst="rect">
            <a:avLst/>
          </a:prstGeom>
        </p:spPr>
      </p:pic>
      <p:pic>
        <p:nvPicPr>
          <p:cNvPr id="22" name="Picture 21" descr="A close up of a logo&#10;&#10;Description automatically generated">
            <a:extLst>
              <a:ext uri="{FF2B5EF4-FFF2-40B4-BE49-F238E27FC236}">
                <a16:creationId xmlns:a16="http://schemas.microsoft.com/office/drawing/2014/main" id="{75335A4B-66FD-D842-9419-7BCBAE8EDAE6}"/>
              </a:ext>
            </a:extLst>
          </p:cNvPr>
          <p:cNvPicPr>
            <a:picLocks noChangeAspect="1"/>
          </p:cNvPicPr>
          <p:nvPr userDrawn="1"/>
        </p:nvPicPr>
        <p:blipFill rotWithShape="1">
          <a:blip r:embed="rId6"/>
          <a:srcRect l="51820" t="51255" r="1940" b="-1255"/>
          <a:stretch/>
        </p:blipFill>
        <p:spPr>
          <a:xfrm>
            <a:off x="0" y="0"/>
            <a:ext cx="3023921" cy="3429000"/>
          </a:xfrm>
          <a:prstGeom prst="rect">
            <a:avLst/>
          </a:prstGeom>
        </p:spPr>
      </p:pic>
      <p:sp>
        <p:nvSpPr>
          <p:cNvPr id="8" name="Text Placeholder 7">
            <a:extLst>
              <a:ext uri="{FF2B5EF4-FFF2-40B4-BE49-F238E27FC236}">
                <a16:creationId xmlns:a16="http://schemas.microsoft.com/office/drawing/2014/main" id="{B0AC8902-4340-1242-B969-C3A6E1636633}"/>
              </a:ext>
            </a:extLst>
          </p:cNvPr>
          <p:cNvSpPr>
            <a:spLocks noGrp="1"/>
          </p:cNvSpPr>
          <p:nvPr>
            <p:ph type="body" sz="quarter" idx="13" hasCustomPrompt="1"/>
          </p:nvPr>
        </p:nvSpPr>
        <p:spPr>
          <a:xfrm>
            <a:off x="3907039" y="3352076"/>
            <a:ext cx="6072187" cy="974725"/>
          </a:xfrm>
          <a:prstGeom prst="rect">
            <a:avLst/>
          </a:prstGeom>
        </p:spPr>
        <p:txBody>
          <a:bodyPr/>
          <a:lstStyle>
            <a:lvl1pPr marL="0" indent="0" algn="r">
              <a:buFontTx/>
              <a:buNone/>
              <a:defRPr sz="4200" b="1" i="0" cap="all" baseline="0">
                <a:latin typeface="Circe" panose="020B0502020203020203" pitchFamily="34" charset="77"/>
              </a:defRPr>
            </a:lvl1pPr>
          </a:lstStyle>
          <a:p>
            <a:pPr lvl="0"/>
            <a:r>
              <a:rPr lang="en-GB"/>
              <a:t>Názov prezentácie</a:t>
            </a:r>
          </a:p>
        </p:txBody>
      </p:sp>
      <p:sp>
        <p:nvSpPr>
          <p:cNvPr id="18" name="Text Placeholder 7">
            <a:extLst>
              <a:ext uri="{FF2B5EF4-FFF2-40B4-BE49-F238E27FC236}">
                <a16:creationId xmlns:a16="http://schemas.microsoft.com/office/drawing/2014/main" id="{DF59C8E5-F1F4-A94E-9E4C-843B32C5259E}"/>
              </a:ext>
            </a:extLst>
          </p:cNvPr>
          <p:cNvSpPr>
            <a:spLocks noGrp="1"/>
          </p:cNvSpPr>
          <p:nvPr>
            <p:ph type="body" sz="quarter" idx="14" hasCustomPrompt="1"/>
          </p:nvPr>
        </p:nvSpPr>
        <p:spPr>
          <a:xfrm>
            <a:off x="3907038" y="4121506"/>
            <a:ext cx="6072187" cy="1179418"/>
          </a:xfrm>
          <a:prstGeom prst="rect">
            <a:avLst/>
          </a:prstGeom>
        </p:spPr>
        <p:txBody>
          <a:bodyPr/>
          <a:lstStyle>
            <a:lvl1pPr marL="0" indent="0" algn="r" defTabSz="457200" rtl="0" eaLnBrk="1" latinLnBrk="0" hangingPunct="1">
              <a:buFontTx/>
              <a:buNone/>
              <a:defRPr lang="en-GB" sz="3000" kern="1200">
                <a:solidFill>
                  <a:schemeClr val="accent3"/>
                </a:solidFill>
                <a:effectLst/>
                <a:latin typeface="Tahoma" panose="020B0604030504040204" pitchFamily="34" charset="0"/>
                <a:ea typeface="Tahoma" panose="020B0604030504040204" pitchFamily="34" charset="0"/>
                <a:cs typeface="Tahoma" panose="020B0604030504040204" pitchFamily="34" charset="0"/>
              </a:defRPr>
            </a:lvl1pPr>
          </a:lstStyle>
          <a:p>
            <a:pPr lvl="0"/>
            <a:r>
              <a:rPr lang="en-GB"/>
              <a:t>Podnadpis a doplnenie názvu</a:t>
            </a:r>
          </a:p>
        </p:txBody>
      </p:sp>
      <p:sp>
        <p:nvSpPr>
          <p:cNvPr id="15" name="Text Placeholder 14">
            <a:extLst>
              <a:ext uri="{FF2B5EF4-FFF2-40B4-BE49-F238E27FC236}">
                <a16:creationId xmlns:a16="http://schemas.microsoft.com/office/drawing/2014/main" id="{B562AF32-C6FF-F942-ACFB-559C0F23D3F4}"/>
              </a:ext>
            </a:extLst>
          </p:cNvPr>
          <p:cNvSpPr>
            <a:spLocks noGrp="1"/>
          </p:cNvSpPr>
          <p:nvPr>
            <p:ph type="body" sz="quarter" idx="15" hasCustomPrompt="1"/>
          </p:nvPr>
        </p:nvSpPr>
        <p:spPr>
          <a:xfrm>
            <a:off x="7901043" y="2470258"/>
            <a:ext cx="2028825" cy="277812"/>
          </a:xfrm>
          <a:prstGeom prst="rect">
            <a:avLst/>
          </a:prstGeom>
        </p:spPr>
        <p:txBody>
          <a:bodyPr/>
          <a:lstStyle>
            <a:lvl1pPr marL="0" indent="0" algn="r">
              <a:buFontTx/>
              <a:buNone/>
              <a:defRPr sz="1600" baseline="0">
                <a:solidFill>
                  <a:schemeClr val="accent3"/>
                </a:solidFill>
                <a:latin typeface="Tahoma" panose="020B0604030504040204" pitchFamily="34" charset="0"/>
              </a:defRPr>
            </a:lvl1pPr>
          </a:lstStyle>
          <a:p>
            <a:pPr lvl="0"/>
            <a:r>
              <a:rPr lang="sk-SK"/>
              <a:t>Január 2020</a:t>
            </a:r>
          </a:p>
        </p:txBody>
      </p:sp>
    </p:spTree>
    <p:extLst>
      <p:ext uri="{BB962C8B-B14F-4D97-AF65-F5344CB8AC3E}">
        <p14:creationId xmlns:p14="http://schemas.microsoft.com/office/powerpoint/2010/main" val="317964153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userDrawn="1">
          <p15:clr>
            <a:srgbClr val="FBAE40"/>
          </p15:clr>
        </p15:guide>
        <p15:guide id="2" pos="6199"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accent1"/>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226370" y="1694423"/>
            <a:ext cx="965629"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3"/>
          <a:stretch>
            <a:fillRect/>
          </a:stretch>
        </p:blipFill>
        <p:spPr>
          <a:xfrm>
            <a:off x="9717924" y="0"/>
            <a:ext cx="2474075"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4"/>
          <a:srcRect l="-11535" r="59387"/>
          <a:stretch/>
        </p:blipFill>
        <p:spPr>
          <a:xfrm>
            <a:off x="10868025" y="1371258"/>
            <a:ext cx="1323975"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46954" t="-2202" r="-3796" b="41616"/>
          <a:stretch/>
        </p:blipFill>
        <p:spPr>
          <a:xfrm>
            <a:off x="-1" y="4688229"/>
            <a:ext cx="2035733" cy="2169771"/>
          </a:xfrm>
          <a:prstGeom prst="rect">
            <a:avLst/>
          </a:prstGeom>
        </p:spPr>
      </p:pic>
      <p:sp>
        <p:nvSpPr>
          <p:cNvPr id="11" name="Text Placeholder 10">
            <a:extLst>
              <a:ext uri="{FF2B5EF4-FFF2-40B4-BE49-F238E27FC236}">
                <a16:creationId xmlns:a16="http://schemas.microsoft.com/office/drawing/2014/main" id="{9A3F3146-A9C7-5E4C-8D52-CD4DDCB11D1B}"/>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ČISTO iba TEXTOVÁ</a:t>
            </a:r>
          </a:p>
        </p:txBody>
      </p:sp>
      <p:sp>
        <p:nvSpPr>
          <p:cNvPr id="16" name="Text Placeholder 15">
            <a:extLst>
              <a:ext uri="{FF2B5EF4-FFF2-40B4-BE49-F238E27FC236}">
                <a16:creationId xmlns:a16="http://schemas.microsoft.com/office/drawing/2014/main" id="{FBC0012B-4C28-9946-A624-DB852B1BD16A}"/>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1" name="Text Placeholder 20">
            <a:extLst>
              <a:ext uri="{FF2B5EF4-FFF2-40B4-BE49-F238E27FC236}">
                <a16:creationId xmlns:a16="http://schemas.microsoft.com/office/drawing/2014/main" id="{2336D4D9-E963-4F4B-A84B-CC3E8948295C}"/>
              </a:ext>
            </a:extLst>
          </p:cNvPr>
          <p:cNvSpPr>
            <a:spLocks noGrp="1"/>
          </p:cNvSpPr>
          <p:nvPr>
            <p:ph type="body" sz="quarter" idx="15" hasCustomPrompt="1"/>
          </p:nvPr>
        </p:nvSpPr>
        <p:spPr>
          <a:xfrm>
            <a:off x="2035732" y="3220447"/>
            <a:ext cx="8832291" cy="3418199"/>
          </a:xfrm>
          <a:prstGeom prst="rect">
            <a:avLst/>
          </a:prstGeom>
        </p:spPr>
        <p:txBody>
          <a:bodyPr numCol="2" spcCol="18000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3" name="Text Placeholder 22">
            <a:extLst>
              <a:ext uri="{FF2B5EF4-FFF2-40B4-BE49-F238E27FC236}">
                <a16:creationId xmlns:a16="http://schemas.microsoft.com/office/drawing/2014/main" id="{77F790C4-B1A5-8D48-BFE5-146D3B14750E}"/>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57056094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8_Title Slide 2">
    <p:bg>
      <p:bgPr>
        <a:solidFill>
          <a:schemeClr val="accent1"/>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226370" y="1694423"/>
            <a:ext cx="965629"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3"/>
          <a:stretch>
            <a:fillRect/>
          </a:stretch>
        </p:blipFill>
        <p:spPr>
          <a:xfrm>
            <a:off x="9717924" y="0"/>
            <a:ext cx="2474075"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4"/>
          <a:srcRect l="-11535" r="59387"/>
          <a:stretch/>
        </p:blipFill>
        <p:spPr>
          <a:xfrm>
            <a:off x="10868025" y="1371258"/>
            <a:ext cx="1323975"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46954" t="-2202" r="-3796" b="41616"/>
          <a:stretch/>
        </p:blipFill>
        <p:spPr>
          <a:xfrm>
            <a:off x="-1" y="4688229"/>
            <a:ext cx="2035733" cy="2169771"/>
          </a:xfrm>
          <a:prstGeom prst="rect">
            <a:avLst/>
          </a:prstGeom>
        </p:spPr>
      </p:pic>
      <p:sp>
        <p:nvSpPr>
          <p:cNvPr id="15" name="Text Placeholder 10">
            <a:extLst>
              <a:ext uri="{FF2B5EF4-FFF2-40B4-BE49-F238E27FC236}">
                <a16:creationId xmlns:a16="http://schemas.microsoft.com/office/drawing/2014/main" id="{FA2B999F-B5D9-774F-8E9C-5DED540AE00C}"/>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ČISTO iba TEXTOVÁ</a:t>
            </a:r>
          </a:p>
        </p:txBody>
      </p:sp>
      <p:sp>
        <p:nvSpPr>
          <p:cNvPr id="16" name="Text Placeholder 15">
            <a:extLst>
              <a:ext uri="{FF2B5EF4-FFF2-40B4-BE49-F238E27FC236}">
                <a16:creationId xmlns:a16="http://schemas.microsoft.com/office/drawing/2014/main" id="{3A57E9BA-4889-7349-B26B-0F3C144E4684}"/>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18" name="Text Placeholder 20">
            <a:extLst>
              <a:ext uri="{FF2B5EF4-FFF2-40B4-BE49-F238E27FC236}">
                <a16:creationId xmlns:a16="http://schemas.microsoft.com/office/drawing/2014/main" id="{12D1E3D6-DB17-6A4F-9B74-297F88359768}"/>
              </a:ext>
            </a:extLst>
          </p:cNvPr>
          <p:cNvSpPr>
            <a:spLocks noGrp="1"/>
          </p:cNvSpPr>
          <p:nvPr>
            <p:ph type="body" sz="quarter" idx="15" hasCustomPrompt="1"/>
          </p:nvPr>
        </p:nvSpPr>
        <p:spPr>
          <a:xfrm>
            <a:off x="2035732" y="3220447"/>
            <a:ext cx="8832291" cy="3418199"/>
          </a:xfrm>
          <a:prstGeom prst="rect">
            <a:avLst/>
          </a:prstGeom>
        </p:spPr>
        <p:txBody>
          <a:bodyPr numCol="2" spcCol="18000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19" name="Text Placeholder 22">
            <a:extLst>
              <a:ext uri="{FF2B5EF4-FFF2-40B4-BE49-F238E27FC236}">
                <a16:creationId xmlns:a16="http://schemas.microsoft.com/office/drawing/2014/main" id="{884CE2A9-71E3-AA46-AF44-B8F043609CC5}"/>
              </a:ext>
            </a:extLst>
          </p:cNvPr>
          <p:cNvSpPr>
            <a:spLocks noGrp="1"/>
          </p:cNvSpPr>
          <p:nvPr>
            <p:ph type="body" sz="quarter" idx="16" hasCustomPrompt="1"/>
          </p:nvPr>
        </p:nvSpPr>
        <p:spPr>
          <a:xfrm>
            <a:off x="4876696" y="219354"/>
            <a:ext cx="4995702"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402640895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accent1"/>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384416" y="1694423"/>
            <a:ext cx="807583" cy="2310417"/>
          </a:xfrm>
          <a:prstGeom prst="rect">
            <a:avLst/>
          </a:prstGeom>
        </p:spPr>
      </p:pic>
      <p:pic>
        <p:nvPicPr>
          <p:cNvPr id="11" name="Graphic 10">
            <a:extLst>
              <a:ext uri="{FF2B5EF4-FFF2-40B4-BE49-F238E27FC236}">
                <a16:creationId xmlns:a16="http://schemas.microsoft.com/office/drawing/2014/main" id="{AF923CDC-BE60-C64C-80FD-1A0AFAD67EE0}"/>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r="5258" b="12256"/>
          <a:stretch/>
        </p:blipFill>
        <p:spPr>
          <a:xfrm>
            <a:off x="8606402" y="2233458"/>
            <a:ext cx="3585598" cy="4624542"/>
          </a:xfrm>
          <a:prstGeom prst="rect">
            <a:avLst/>
          </a:prstGeom>
          <a:effectLst>
            <a:outerShdw blurRad="254000" dist="139700" dir="10800000" algn="r" rotWithShape="0">
              <a:prstClr val="black">
                <a:alpha val="33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64312"/>
          <a:stretch/>
        </p:blipFill>
        <p:spPr>
          <a:xfrm>
            <a:off x="1842354" y="0"/>
            <a:ext cx="2407591" cy="871268"/>
          </a:xfrm>
          <a:prstGeom prst="rect">
            <a:avLst/>
          </a:prstGeom>
        </p:spPr>
      </p:pic>
      <p:pic>
        <p:nvPicPr>
          <p:cNvPr id="4" name="Graphic 3">
            <a:extLst>
              <a:ext uri="{FF2B5EF4-FFF2-40B4-BE49-F238E27FC236}">
                <a16:creationId xmlns:a16="http://schemas.microsoft.com/office/drawing/2014/main" id="{E3F6A677-4C19-DB41-A967-0EEA1DD016F9}"/>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0" y="4688228"/>
            <a:ext cx="2035733" cy="2169771"/>
          </a:xfrm>
          <a:prstGeom prst="rect">
            <a:avLst/>
          </a:prstGeom>
        </p:spPr>
      </p:pic>
      <p:sp>
        <p:nvSpPr>
          <p:cNvPr id="15" name="Text Placeholder 10">
            <a:extLst>
              <a:ext uri="{FF2B5EF4-FFF2-40B4-BE49-F238E27FC236}">
                <a16:creationId xmlns:a16="http://schemas.microsoft.com/office/drawing/2014/main" id="{A4F2A2BE-DA90-694B-B76D-8379687C91D2}"/>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ČISTO iba TEXTOVÁ</a:t>
            </a:r>
          </a:p>
        </p:txBody>
      </p:sp>
      <p:sp>
        <p:nvSpPr>
          <p:cNvPr id="16" name="Text Placeholder 15">
            <a:extLst>
              <a:ext uri="{FF2B5EF4-FFF2-40B4-BE49-F238E27FC236}">
                <a16:creationId xmlns:a16="http://schemas.microsoft.com/office/drawing/2014/main" id="{871C9308-9616-A44E-9368-1FE7F6CF6AA2}"/>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2" name="Text Placeholder 20">
            <a:extLst>
              <a:ext uri="{FF2B5EF4-FFF2-40B4-BE49-F238E27FC236}">
                <a16:creationId xmlns:a16="http://schemas.microsoft.com/office/drawing/2014/main" id="{1C3F4147-4C91-7942-A9D4-54383ECD215F}"/>
              </a:ext>
            </a:extLst>
          </p:cNvPr>
          <p:cNvSpPr>
            <a:spLocks noGrp="1"/>
          </p:cNvSpPr>
          <p:nvPr>
            <p:ph type="body" sz="quarter" idx="15" hasCustomPrompt="1"/>
          </p:nvPr>
        </p:nvSpPr>
        <p:spPr>
          <a:xfrm>
            <a:off x="2035732" y="3220447"/>
            <a:ext cx="8832291" cy="3353348"/>
          </a:xfrm>
          <a:prstGeom prst="rect">
            <a:avLst/>
          </a:prstGeom>
        </p:spPr>
        <p:txBody>
          <a:bodyPr numCol="2" spcCol="18000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3" name="Text Placeholder 22">
            <a:extLst>
              <a:ext uri="{FF2B5EF4-FFF2-40B4-BE49-F238E27FC236}">
                <a16:creationId xmlns:a16="http://schemas.microsoft.com/office/drawing/2014/main" id="{63916E95-8201-0249-AB57-81E8E9BF7252}"/>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0455179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accent1"/>
        </a:solidFill>
        <a:effectLst/>
      </p:bgPr>
    </p:bg>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D4C49F3-4B8C-3E47-8FD9-7923AFBDB2DB}"/>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7848" b="28724"/>
          <a:stretch/>
        </p:blipFill>
        <p:spPr>
          <a:xfrm>
            <a:off x="0" y="3725989"/>
            <a:ext cx="9106372" cy="3132011"/>
          </a:xfrm>
          <a:prstGeom prst="rect">
            <a:avLst/>
          </a:prstGeom>
          <a:effectLst>
            <a:outerShdw blurRad="292100" dir="18900000" sx="104000" sy="104000" algn="bl" rotWithShape="0">
              <a:prstClr val="black">
                <a:alpha val="39000"/>
              </a:prstClr>
            </a:outerShdw>
          </a:effectLst>
        </p:spPr>
      </p:pic>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581" r="64495" b="2"/>
          <a:stretch/>
        </p:blipFill>
        <p:spPr>
          <a:xfrm>
            <a:off x="11384416" y="1694423"/>
            <a:ext cx="807583" cy="2310417"/>
          </a:xfrm>
          <a:prstGeom prst="rect">
            <a:avLst/>
          </a:prstGeom>
        </p:spPr>
      </p:pic>
      <p:pic>
        <p:nvPicPr>
          <p:cNvPr id="11" name="Graphic 10">
            <a:extLst>
              <a:ext uri="{FF2B5EF4-FFF2-40B4-BE49-F238E27FC236}">
                <a16:creationId xmlns:a16="http://schemas.microsoft.com/office/drawing/2014/main" id="{AF923CDC-BE60-C64C-80FD-1A0AFAD67EE0}"/>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5258" b="12256"/>
          <a:stretch/>
        </p:blipFill>
        <p:spPr>
          <a:xfrm>
            <a:off x="8606402" y="2233458"/>
            <a:ext cx="3585598" cy="4624542"/>
          </a:xfrm>
          <a:prstGeom prst="rect">
            <a:avLst/>
          </a:prstGeom>
          <a:effectLst>
            <a:outerShdw blurRad="254000" dist="139700" dir="10800000" algn="r" rotWithShape="0">
              <a:prstClr val="black">
                <a:alpha val="33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0" y="4688228"/>
            <a:ext cx="2035733" cy="2169771"/>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b="57298"/>
          <a:stretch/>
        </p:blipFill>
        <p:spPr>
          <a:xfrm>
            <a:off x="279648" y="6176927"/>
            <a:ext cx="1572868" cy="681074"/>
          </a:xfrm>
          <a:prstGeom prst="rect">
            <a:avLst/>
          </a:prstGeom>
        </p:spPr>
      </p:pic>
      <p:sp>
        <p:nvSpPr>
          <p:cNvPr id="16" name="Text Placeholder 10">
            <a:extLst>
              <a:ext uri="{FF2B5EF4-FFF2-40B4-BE49-F238E27FC236}">
                <a16:creationId xmlns:a16="http://schemas.microsoft.com/office/drawing/2014/main" id="{FB9CFE3C-823C-DF46-A7B4-640C48A54523}"/>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ČISTO iba TEXTOVÁ</a:t>
            </a:r>
          </a:p>
        </p:txBody>
      </p:sp>
      <p:sp>
        <p:nvSpPr>
          <p:cNvPr id="22" name="Text Placeholder 15">
            <a:extLst>
              <a:ext uri="{FF2B5EF4-FFF2-40B4-BE49-F238E27FC236}">
                <a16:creationId xmlns:a16="http://schemas.microsoft.com/office/drawing/2014/main" id="{FB01262A-AD66-A94F-94D0-0F9628B49794}"/>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3" name="Text Placeholder 20">
            <a:extLst>
              <a:ext uri="{FF2B5EF4-FFF2-40B4-BE49-F238E27FC236}">
                <a16:creationId xmlns:a16="http://schemas.microsoft.com/office/drawing/2014/main" id="{69CE9310-EBD5-7341-A140-65CC65D60011}"/>
              </a:ext>
            </a:extLst>
          </p:cNvPr>
          <p:cNvSpPr>
            <a:spLocks noGrp="1"/>
          </p:cNvSpPr>
          <p:nvPr>
            <p:ph type="body" sz="quarter" idx="15" hasCustomPrompt="1"/>
          </p:nvPr>
        </p:nvSpPr>
        <p:spPr>
          <a:xfrm>
            <a:off x="2035732" y="3220447"/>
            <a:ext cx="8832291" cy="3132011"/>
          </a:xfrm>
          <a:prstGeom prst="rect">
            <a:avLst/>
          </a:prstGeom>
        </p:spPr>
        <p:txBody>
          <a:bodyPr numCol="2" spcCol="18000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4" name="Text Placeholder 22">
            <a:extLst>
              <a:ext uri="{FF2B5EF4-FFF2-40B4-BE49-F238E27FC236}">
                <a16:creationId xmlns:a16="http://schemas.microsoft.com/office/drawing/2014/main" id="{0A5C1DF2-2B6C-CE41-A071-716BD1A42ED8}"/>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146497545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accent1"/>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581" r="64495" b="2"/>
          <a:stretch/>
        </p:blipFill>
        <p:spPr>
          <a:xfrm>
            <a:off x="11384416" y="1694423"/>
            <a:ext cx="807583" cy="2310417"/>
          </a:xfrm>
          <a:prstGeom prst="rect">
            <a:avLst/>
          </a:prstGeom>
        </p:spPr>
      </p:pic>
      <p:pic>
        <p:nvPicPr>
          <p:cNvPr id="11" name="Graphic 10">
            <a:extLst>
              <a:ext uri="{FF2B5EF4-FFF2-40B4-BE49-F238E27FC236}">
                <a16:creationId xmlns:a16="http://schemas.microsoft.com/office/drawing/2014/main" id="{AF923CDC-BE60-C64C-80FD-1A0AFAD67EE0}"/>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5258" b="12256"/>
          <a:stretch/>
        </p:blipFill>
        <p:spPr>
          <a:xfrm>
            <a:off x="8606402" y="2233458"/>
            <a:ext cx="3585598" cy="4624542"/>
          </a:xfrm>
          <a:prstGeom prst="rect">
            <a:avLst/>
          </a:prstGeom>
          <a:effectLst>
            <a:outerShdw blurRad="254000" dist="139700" dir="10800000" algn="r" rotWithShape="0">
              <a:prstClr val="black">
                <a:alpha val="33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0" y="4688228"/>
            <a:ext cx="2035733" cy="2169771"/>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b="77068"/>
          <a:stretch/>
        </p:blipFill>
        <p:spPr>
          <a:xfrm>
            <a:off x="10215339" y="6517603"/>
            <a:ext cx="1572868" cy="365760"/>
          </a:xfrm>
          <a:prstGeom prst="rect">
            <a:avLst/>
          </a:prstGeom>
        </p:spPr>
      </p:pic>
      <p:pic>
        <p:nvPicPr>
          <p:cNvPr id="4" name="Picture 3" descr="A picture containing person, holding, girl, standing&#10;&#10;Description automatically generated">
            <a:extLst>
              <a:ext uri="{FF2B5EF4-FFF2-40B4-BE49-F238E27FC236}">
                <a16:creationId xmlns:a16="http://schemas.microsoft.com/office/drawing/2014/main" id="{68E7F345-3515-334D-ADEC-1E9F4880C6B4}"/>
              </a:ext>
            </a:extLst>
          </p:cNvPr>
          <p:cNvPicPr>
            <a:picLocks noChangeAspect="1"/>
          </p:cNvPicPr>
          <p:nvPr userDrawn="1"/>
        </p:nvPicPr>
        <p:blipFill rotWithShape="1">
          <a:blip r:embed="rId9"/>
          <a:srcRect b="23775"/>
          <a:stretch/>
        </p:blipFill>
        <p:spPr>
          <a:xfrm>
            <a:off x="8504616" y="1630471"/>
            <a:ext cx="3599658" cy="5227528"/>
          </a:xfrm>
          <a:prstGeom prst="rect">
            <a:avLst/>
          </a:prstGeom>
          <a:effectLst>
            <a:outerShdw blurRad="50800" dist="304800" dir="7800000" sx="105000" sy="105000" algn="r" rotWithShape="0">
              <a:prstClr val="black">
                <a:alpha val="30000"/>
              </a:prstClr>
            </a:outerShdw>
          </a:effectLst>
        </p:spPr>
      </p:pic>
      <p:sp>
        <p:nvSpPr>
          <p:cNvPr id="22" name="Text Placeholder 10">
            <a:extLst>
              <a:ext uri="{FF2B5EF4-FFF2-40B4-BE49-F238E27FC236}">
                <a16:creationId xmlns:a16="http://schemas.microsoft.com/office/drawing/2014/main" id="{5EB0F3E7-B53E-A549-AFB7-42178040CF3E}"/>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s vyrezaným obrázkom</a:t>
            </a:r>
          </a:p>
        </p:txBody>
      </p:sp>
      <p:sp>
        <p:nvSpPr>
          <p:cNvPr id="23" name="Text Placeholder 15">
            <a:extLst>
              <a:ext uri="{FF2B5EF4-FFF2-40B4-BE49-F238E27FC236}">
                <a16:creationId xmlns:a16="http://schemas.microsoft.com/office/drawing/2014/main" id="{662D6615-890D-4042-AA69-3D1F0AEFFA6C}"/>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4" name="Text Placeholder 20">
            <a:extLst>
              <a:ext uri="{FF2B5EF4-FFF2-40B4-BE49-F238E27FC236}">
                <a16:creationId xmlns:a16="http://schemas.microsoft.com/office/drawing/2014/main" id="{300A85FC-2744-0E4A-9695-2C62AF01B597}"/>
              </a:ext>
            </a:extLst>
          </p:cNvPr>
          <p:cNvSpPr>
            <a:spLocks noGrp="1"/>
          </p:cNvSpPr>
          <p:nvPr>
            <p:ph type="body" sz="quarter" idx="15" hasCustomPrompt="1"/>
          </p:nvPr>
        </p:nvSpPr>
        <p:spPr>
          <a:xfrm>
            <a:off x="2035733" y="3220447"/>
            <a:ext cx="6381157" cy="2902057"/>
          </a:xfrm>
          <a:prstGeom prst="rect">
            <a:avLst/>
          </a:prstGeom>
        </p:spPr>
        <p:txBody>
          <a:bodyPr numCol="1" spcCol="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7" name="Text Placeholder 22">
            <a:extLst>
              <a:ext uri="{FF2B5EF4-FFF2-40B4-BE49-F238E27FC236}">
                <a16:creationId xmlns:a16="http://schemas.microsoft.com/office/drawing/2014/main" id="{55DCDB7A-863A-BB4A-8C2D-88FB28E62D13}"/>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05763016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chemeClr val="accent1"/>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581" r="64495" b="2"/>
          <a:stretch/>
        </p:blipFill>
        <p:spPr>
          <a:xfrm>
            <a:off x="11384416" y="1694423"/>
            <a:ext cx="807583" cy="2310417"/>
          </a:xfrm>
          <a:prstGeom prst="rect">
            <a:avLst/>
          </a:prstGeom>
        </p:spPr>
      </p:pic>
      <p:pic>
        <p:nvPicPr>
          <p:cNvPr id="11" name="Graphic 10">
            <a:extLst>
              <a:ext uri="{FF2B5EF4-FFF2-40B4-BE49-F238E27FC236}">
                <a16:creationId xmlns:a16="http://schemas.microsoft.com/office/drawing/2014/main" id="{AF923CDC-BE60-C64C-80FD-1A0AFAD67EE0}"/>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r="5258" b="12256"/>
          <a:stretch/>
        </p:blipFill>
        <p:spPr>
          <a:xfrm>
            <a:off x="8606402" y="2233458"/>
            <a:ext cx="3585598" cy="4624542"/>
          </a:xfrm>
          <a:prstGeom prst="rect">
            <a:avLst/>
          </a:prstGeom>
          <a:effectLst>
            <a:outerShdw blurRad="254000" dist="139700" dir="10800000" algn="r" rotWithShape="0">
              <a:prstClr val="black">
                <a:alpha val="33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0" y="4688228"/>
            <a:ext cx="2035733" cy="2169771"/>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b="77068"/>
          <a:stretch/>
        </p:blipFill>
        <p:spPr>
          <a:xfrm>
            <a:off x="10215339" y="6517603"/>
            <a:ext cx="1572868" cy="365760"/>
          </a:xfrm>
          <a:prstGeom prst="rect">
            <a:avLst/>
          </a:prstGeom>
        </p:spPr>
      </p:pic>
      <p:pic>
        <p:nvPicPr>
          <p:cNvPr id="4" name="Picture 3" descr="A picture containing person, holding, girl, standing&#10;&#10;Description automatically generated">
            <a:extLst>
              <a:ext uri="{FF2B5EF4-FFF2-40B4-BE49-F238E27FC236}">
                <a16:creationId xmlns:a16="http://schemas.microsoft.com/office/drawing/2014/main" id="{68E7F345-3515-334D-ADEC-1E9F4880C6B4}"/>
              </a:ext>
            </a:extLst>
          </p:cNvPr>
          <p:cNvPicPr>
            <a:picLocks noChangeAspect="1"/>
          </p:cNvPicPr>
          <p:nvPr userDrawn="1"/>
        </p:nvPicPr>
        <p:blipFill rotWithShape="1">
          <a:blip r:embed="rId9"/>
          <a:srcRect b="41811"/>
          <a:stretch/>
        </p:blipFill>
        <p:spPr>
          <a:xfrm>
            <a:off x="464900" y="2591295"/>
            <a:ext cx="3848703" cy="4266705"/>
          </a:xfrm>
          <a:prstGeom prst="rect">
            <a:avLst/>
          </a:prstGeom>
          <a:effectLst>
            <a:outerShdw blurRad="50800" dist="304800" dir="7800000" sx="105000" sy="105000" algn="r" rotWithShape="0">
              <a:prstClr val="black">
                <a:alpha val="30000"/>
              </a:prstClr>
            </a:outerShdw>
          </a:effectLst>
        </p:spPr>
      </p:pic>
      <p:sp>
        <p:nvSpPr>
          <p:cNvPr id="21" name="Text Placeholder 10">
            <a:extLst>
              <a:ext uri="{FF2B5EF4-FFF2-40B4-BE49-F238E27FC236}">
                <a16:creationId xmlns:a16="http://schemas.microsoft.com/office/drawing/2014/main" id="{28FB6016-AB8F-4B49-BD74-AE2B650132C8}"/>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s vyrezaným obrázkom</a:t>
            </a:r>
          </a:p>
        </p:txBody>
      </p:sp>
      <p:sp>
        <p:nvSpPr>
          <p:cNvPr id="22" name="Text Placeholder 15">
            <a:extLst>
              <a:ext uri="{FF2B5EF4-FFF2-40B4-BE49-F238E27FC236}">
                <a16:creationId xmlns:a16="http://schemas.microsoft.com/office/drawing/2014/main" id="{3294A61E-EE6A-434E-8EB5-4007AC87812F}"/>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3" name="Text Placeholder 20">
            <a:extLst>
              <a:ext uri="{FF2B5EF4-FFF2-40B4-BE49-F238E27FC236}">
                <a16:creationId xmlns:a16="http://schemas.microsoft.com/office/drawing/2014/main" id="{902C92C4-DC76-4349-B008-D30A60159DB8}"/>
              </a:ext>
            </a:extLst>
          </p:cNvPr>
          <p:cNvSpPr>
            <a:spLocks noGrp="1"/>
          </p:cNvSpPr>
          <p:nvPr>
            <p:ph type="body" sz="quarter" idx="15" hasCustomPrompt="1"/>
          </p:nvPr>
        </p:nvSpPr>
        <p:spPr>
          <a:xfrm>
            <a:off x="4454032" y="3220447"/>
            <a:ext cx="6381157" cy="3184857"/>
          </a:xfrm>
          <a:prstGeom prst="rect">
            <a:avLst/>
          </a:prstGeom>
        </p:spPr>
        <p:txBody>
          <a:bodyPr numCol="1" spcCol="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
        <p:nvSpPr>
          <p:cNvPr id="24" name="Text Placeholder 22">
            <a:extLst>
              <a:ext uri="{FF2B5EF4-FFF2-40B4-BE49-F238E27FC236}">
                <a16:creationId xmlns:a16="http://schemas.microsoft.com/office/drawing/2014/main" id="{6EA17568-1771-7F43-A117-88525FFA4802}"/>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2767151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chemeClr val="accent1"/>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384417" y="3605418"/>
            <a:ext cx="807583" cy="2310417"/>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r="45981" b="37927"/>
          <a:stretch/>
        </p:blipFill>
        <p:spPr>
          <a:xfrm>
            <a:off x="9672869" y="3922550"/>
            <a:ext cx="2519132" cy="2935450"/>
          </a:xfrm>
          <a:prstGeom prst="rect">
            <a:avLst/>
          </a:prstGeom>
        </p:spPr>
      </p:pic>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6"/>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6464300" y="2705100"/>
            <a:ext cx="2044700" cy="2882900"/>
          </a:xfrm>
          <a:prstGeom prst="rect">
            <a:avLst/>
          </a:prstGeom>
          <a:solidFill>
            <a:schemeClr val="accent1">
              <a:lumMod val="7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699500" y="2717800"/>
            <a:ext cx="3213100" cy="2882900"/>
          </a:xfrm>
          <a:prstGeom prst="rect">
            <a:avLst/>
          </a:prstGeom>
          <a:solidFill>
            <a:schemeClr val="accent1">
              <a:lumMod val="75000"/>
            </a:schemeClr>
          </a:solidFill>
        </p:spPr>
        <p:txBody>
          <a:bodyPr/>
          <a:lstStyle>
            <a:lvl1pPr marL="0" indent="0">
              <a:buFontTx/>
              <a:buNone/>
              <a:defRPr/>
            </a:lvl1pPr>
          </a:lstStyle>
          <a:p>
            <a:endParaRPr lang="sk-SK"/>
          </a:p>
        </p:txBody>
      </p:sp>
      <p:sp>
        <p:nvSpPr>
          <p:cNvPr id="22" name="Text Placeholder 10">
            <a:extLst>
              <a:ext uri="{FF2B5EF4-FFF2-40B4-BE49-F238E27FC236}">
                <a16:creationId xmlns:a16="http://schemas.microsoft.com/office/drawing/2014/main" id="{B2B5D33A-7BFD-AC43-A0D0-2CBEEA1A4E4A}"/>
              </a:ext>
            </a:extLst>
          </p:cNvPr>
          <p:cNvSpPr>
            <a:spLocks noGrp="1"/>
          </p:cNvSpPr>
          <p:nvPr>
            <p:ph type="body" sz="quarter" idx="15" hasCustomPrompt="1"/>
          </p:nvPr>
        </p:nvSpPr>
        <p:spPr>
          <a:xfrm>
            <a:off x="695325" y="1306771"/>
            <a:ext cx="9872359" cy="814388"/>
          </a:xfrm>
          <a:prstGeom prst="rect">
            <a:avLst/>
          </a:prstGeom>
        </p:spPr>
        <p:txBody>
          <a:bodyPr/>
          <a:lstStyle>
            <a:lvl1pPr marL="0" indent="0">
              <a:buFontTx/>
              <a:buNone/>
              <a:defRPr sz="4200" cap="all" baseline="0">
                <a:latin typeface="Circe" panose="020B0502020203020203" pitchFamily="34" charset="77"/>
              </a:defRPr>
            </a:lvl1pPr>
          </a:lstStyle>
          <a:p>
            <a:pPr lvl="0"/>
            <a:r>
              <a:rPr lang="sk-SK"/>
              <a:t>ČASŤ s textom a fotkami</a:t>
            </a:r>
          </a:p>
        </p:txBody>
      </p:sp>
      <p:sp>
        <p:nvSpPr>
          <p:cNvPr id="23" name="Text Placeholder 15">
            <a:extLst>
              <a:ext uri="{FF2B5EF4-FFF2-40B4-BE49-F238E27FC236}">
                <a16:creationId xmlns:a16="http://schemas.microsoft.com/office/drawing/2014/main" id="{EAD818BA-6244-CB46-8B1B-88D28A4ACE13}"/>
              </a:ext>
            </a:extLst>
          </p:cNvPr>
          <p:cNvSpPr>
            <a:spLocks noGrp="1"/>
          </p:cNvSpPr>
          <p:nvPr>
            <p:ph type="body" sz="quarter" idx="16"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4" name="Text Placeholder 20">
            <a:extLst>
              <a:ext uri="{FF2B5EF4-FFF2-40B4-BE49-F238E27FC236}">
                <a16:creationId xmlns:a16="http://schemas.microsoft.com/office/drawing/2014/main" id="{37FFC9FF-6F9E-0546-AAA4-4B109ACDF27E}"/>
              </a:ext>
            </a:extLst>
          </p:cNvPr>
          <p:cNvSpPr>
            <a:spLocks noGrp="1"/>
          </p:cNvSpPr>
          <p:nvPr>
            <p:ph type="body" sz="quarter" idx="17" hasCustomPrompt="1"/>
          </p:nvPr>
        </p:nvSpPr>
        <p:spPr>
          <a:xfrm>
            <a:off x="1761386" y="3220447"/>
            <a:ext cx="4512414" cy="3418199"/>
          </a:xfrm>
          <a:prstGeom prst="rect">
            <a:avLst/>
          </a:prstGeom>
        </p:spPr>
        <p:txBody>
          <a:bodyPr numCol="1" spcCol="0"/>
          <a:lstStyle>
            <a:lvl1pPr marL="0" indent="0">
              <a:buFontTx/>
              <a:buNone/>
              <a:defRPr sz="1400" baseline="0">
                <a:solidFill>
                  <a:schemeClr val="tx1">
                    <a:lumMod val="7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27" name="Text Placeholder 22">
            <a:extLst>
              <a:ext uri="{FF2B5EF4-FFF2-40B4-BE49-F238E27FC236}">
                <a16:creationId xmlns:a16="http://schemas.microsoft.com/office/drawing/2014/main" id="{33DAF835-E57E-944E-97EA-FCABFE8E8EDB}"/>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251485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Title Slide">
    <p:bg>
      <p:bgPr>
        <a:solidFill>
          <a:schemeClr val="accent3"/>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384417" y="3605418"/>
            <a:ext cx="807583" cy="2310417"/>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r="45981" b="37927"/>
          <a:stretch/>
        </p:blipFill>
        <p:spPr>
          <a:xfrm>
            <a:off x="9672869" y="3922550"/>
            <a:ext cx="2519132" cy="2935450"/>
          </a:xfrm>
          <a:prstGeom prst="rect">
            <a:avLst/>
          </a:prstGeom>
        </p:spPr>
      </p:pic>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6"/>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6464300" y="2705100"/>
            <a:ext cx="2044700" cy="2882900"/>
          </a:xfrm>
          <a:prstGeom prst="rect">
            <a:avLst/>
          </a:prstGeom>
          <a:solidFill>
            <a:schemeClr val="accent3">
              <a:lumMod val="7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699500" y="2717800"/>
            <a:ext cx="3213100" cy="2882900"/>
          </a:xfrm>
          <a:prstGeom prst="rect">
            <a:avLst/>
          </a:prstGeom>
          <a:solidFill>
            <a:schemeClr val="accent3">
              <a:lumMod val="75000"/>
            </a:schemeClr>
          </a:solidFill>
        </p:spPr>
        <p:txBody>
          <a:bodyPr/>
          <a:lstStyle>
            <a:lvl1pPr marL="0" indent="0">
              <a:buFontTx/>
              <a:buNone/>
              <a:defRPr/>
            </a:lvl1pPr>
          </a:lstStyle>
          <a:p>
            <a:endParaRPr lang="sk-SK"/>
          </a:p>
        </p:txBody>
      </p:sp>
      <p:sp>
        <p:nvSpPr>
          <p:cNvPr id="22" name="Text Placeholder 10">
            <a:extLst>
              <a:ext uri="{FF2B5EF4-FFF2-40B4-BE49-F238E27FC236}">
                <a16:creationId xmlns:a16="http://schemas.microsoft.com/office/drawing/2014/main" id="{A9E78277-7A91-AC43-AF16-A0539060DD42}"/>
              </a:ext>
            </a:extLst>
          </p:cNvPr>
          <p:cNvSpPr>
            <a:spLocks noGrp="1"/>
          </p:cNvSpPr>
          <p:nvPr>
            <p:ph type="body" sz="quarter" idx="15" hasCustomPrompt="1"/>
          </p:nvPr>
        </p:nvSpPr>
        <p:spPr>
          <a:xfrm>
            <a:off x="695325" y="1306771"/>
            <a:ext cx="9872359" cy="814388"/>
          </a:xfrm>
          <a:prstGeom prst="rect">
            <a:avLst/>
          </a:prstGeom>
        </p:spPr>
        <p:txBody>
          <a:bodyPr/>
          <a:lstStyle>
            <a:lvl1pPr marL="0" indent="0">
              <a:buFontTx/>
              <a:buNone/>
              <a:defRPr sz="4200" cap="all" baseline="0">
                <a:solidFill>
                  <a:schemeClr val="accent2"/>
                </a:solidFill>
                <a:latin typeface="Circe" panose="020B0502020203020203" pitchFamily="34" charset="77"/>
              </a:defRPr>
            </a:lvl1pPr>
          </a:lstStyle>
          <a:p>
            <a:pPr lvl="0"/>
            <a:r>
              <a:rPr lang="sk-SK"/>
              <a:t>ČASŤ s textom a fotkami</a:t>
            </a:r>
          </a:p>
        </p:txBody>
      </p:sp>
      <p:sp>
        <p:nvSpPr>
          <p:cNvPr id="23" name="Text Placeholder 15">
            <a:extLst>
              <a:ext uri="{FF2B5EF4-FFF2-40B4-BE49-F238E27FC236}">
                <a16:creationId xmlns:a16="http://schemas.microsoft.com/office/drawing/2014/main" id="{1AB9D7D2-07B7-C144-8E40-71E2B53022C5}"/>
              </a:ext>
            </a:extLst>
          </p:cNvPr>
          <p:cNvSpPr>
            <a:spLocks noGrp="1"/>
          </p:cNvSpPr>
          <p:nvPr>
            <p:ph type="body" sz="quarter" idx="16" hasCustomPrompt="1"/>
          </p:nvPr>
        </p:nvSpPr>
        <p:spPr>
          <a:xfrm>
            <a:off x="695325" y="1916741"/>
            <a:ext cx="9872358" cy="1063625"/>
          </a:xfrm>
          <a:prstGeom prst="rect">
            <a:avLst/>
          </a:prstGeom>
        </p:spPr>
        <p:txBody>
          <a:bodyPr/>
          <a:lstStyle>
            <a:lvl1pPr marL="0" indent="0">
              <a:buFontTx/>
              <a:buNone/>
              <a:defRPr sz="3000" baseline="0">
                <a:solidFill>
                  <a:srgbClr val="2F2E72"/>
                </a:solidFill>
                <a:latin typeface="Tahoma" panose="020B0604030504040204" pitchFamily="34" charset="0"/>
              </a:defRPr>
            </a:lvl1pPr>
          </a:lstStyle>
          <a:p>
            <a:pPr lvl="0"/>
            <a:r>
              <a:rPr lang="sk-SK"/>
              <a:t>Podnadpis a doplnenie názvu</a:t>
            </a:r>
          </a:p>
        </p:txBody>
      </p:sp>
      <p:sp>
        <p:nvSpPr>
          <p:cNvPr id="24" name="Text Placeholder 20">
            <a:extLst>
              <a:ext uri="{FF2B5EF4-FFF2-40B4-BE49-F238E27FC236}">
                <a16:creationId xmlns:a16="http://schemas.microsoft.com/office/drawing/2014/main" id="{856710B9-F0EC-454A-AA7F-DFAA5C1E6AB9}"/>
              </a:ext>
            </a:extLst>
          </p:cNvPr>
          <p:cNvSpPr>
            <a:spLocks noGrp="1"/>
          </p:cNvSpPr>
          <p:nvPr>
            <p:ph type="body" sz="quarter" idx="17" hasCustomPrompt="1"/>
          </p:nvPr>
        </p:nvSpPr>
        <p:spPr>
          <a:xfrm>
            <a:off x="1761386" y="3220447"/>
            <a:ext cx="4512414" cy="3320396"/>
          </a:xfrm>
          <a:prstGeom prst="rect">
            <a:avLst/>
          </a:prstGeom>
        </p:spPr>
        <p:txBody>
          <a:bodyPr numCol="1" spcCol="0"/>
          <a:lstStyle>
            <a:lvl1pPr marL="0" indent="0">
              <a:buFontTx/>
              <a:buNone/>
              <a:defRPr sz="1400" baseline="0">
                <a:solidFill>
                  <a:schemeClr val="tx1">
                    <a:lumMod val="85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27" name="Text Placeholder 22">
            <a:extLst>
              <a:ext uri="{FF2B5EF4-FFF2-40B4-BE49-F238E27FC236}">
                <a16:creationId xmlns:a16="http://schemas.microsoft.com/office/drawing/2014/main" id="{E91F33B6-1686-AA40-8377-5821B3B21A54}"/>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rgbClr val="2F2E72"/>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27878445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chemeClr val="accent2"/>
        </a:solidFill>
        <a:effectLst/>
      </p:bgPr>
    </p:bg>
    <p:spTree>
      <p:nvGrpSpPr>
        <p:cNvPr id="1" name=""/>
        <p:cNvGrpSpPr/>
        <p:nvPr/>
      </p:nvGrpSpPr>
      <p:grpSpPr>
        <a:xfrm>
          <a:off x="0" y="0"/>
          <a:ext cx="0" cy="0"/>
          <a:chOff x="0" y="0"/>
          <a:chExt cx="0" cy="0"/>
        </a:xfrm>
      </p:grpSpPr>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64495" b="2"/>
          <a:stretch/>
        </p:blipFill>
        <p:spPr>
          <a:xfrm>
            <a:off x="11384417" y="3605418"/>
            <a:ext cx="807583" cy="2310417"/>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r="45981" b="37927"/>
          <a:stretch/>
        </p:blipFill>
        <p:spPr>
          <a:xfrm>
            <a:off x="9672869" y="3922550"/>
            <a:ext cx="2519132" cy="2935450"/>
          </a:xfrm>
          <a:prstGeom prst="rect">
            <a:avLst/>
          </a:prstGeom>
        </p:spPr>
      </p:pic>
      <p:pic>
        <p:nvPicPr>
          <p:cNvPr id="15" name="Graphic 14">
            <a:extLst>
              <a:ext uri="{FF2B5EF4-FFF2-40B4-BE49-F238E27FC236}">
                <a16:creationId xmlns:a16="http://schemas.microsoft.com/office/drawing/2014/main" id="{6559F48C-EAA3-7F48-8BE8-1DF4158F79C5}"/>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l="47245" t="7116" b="10202"/>
          <a:stretch/>
        </p:blipFill>
        <p:spPr>
          <a:xfrm>
            <a:off x="0" y="0"/>
            <a:ext cx="1570885" cy="6858000"/>
          </a:xfrm>
          <a:prstGeom prst="rect">
            <a:avLst/>
          </a:prstGeom>
          <a:effectLst>
            <a:outerShdw blurRad="165100" dist="127000" algn="l" rotWithShape="0">
              <a:prstClr val="black">
                <a:alpha val="29000"/>
              </a:prstClr>
            </a:outerShdw>
          </a:effectLst>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76569"/>
          <a:stretch/>
        </p:blipFill>
        <p:spPr>
          <a:xfrm>
            <a:off x="1215604" y="0"/>
            <a:ext cx="4318000" cy="1011733"/>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64312"/>
          <a:stretch/>
        </p:blipFill>
        <p:spPr>
          <a:xfrm>
            <a:off x="1842354" y="0"/>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6464300" y="2705100"/>
            <a:ext cx="2044700" cy="2882900"/>
          </a:xfrm>
          <a:prstGeom prst="rect">
            <a:avLst/>
          </a:prstGeom>
          <a:solidFill>
            <a:schemeClr val="accent2">
              <a:lumMod val="60000"/>
              <a:lumOff val="40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699500" y="2717800"/>
            <a:ext cx="3213100" cy="2882900"/>
          </a:xfrm>
          <a:prstGeom prst="rect">
            <a:avLst/>
          </a:prstGeom>
          <a:solidFill>
            <a:schemeClr val="accent2">
              <a:lumMod val="60000"/>
              <a:lumOff val="40000"/>
            </a:schemeClr>
          </a:solidFill>
        </p:spPr>
        <p:txBody>
          <a:bodyPr/>
          <a:lstStyle>
            <a:lvl1pPr marL="0" indent="0">
              <a:buFontTx/>
              <a:buNone/>
              <a:defRPr/>
            </a:lvl1pPr>
          </a:lstStyle>
          <a:p>
            <a:endParaRPr lang="sk-SK"/>
          </a:p>
        </p:txBody>
      </p:sp>
      <p:sp>
        <p:nvSpPr>
          <p:cNvPr id="22" name="Text Placeholder 10">
            <a:extLst>
              <a:ext uri="{FF2B5EF4-FFF2-40B4-BE49-F238E27FC236}">
                <a16:creationId xmlns:a16="http://schemas.microsoft.com/office/drawing/2014/main" id="{4730D5FA-6C0E-C44D-9549-8B6794EC0E12}"/>
              </a:ext>
            </a:extLst>
          </p:cNvPr>
          <p:cNvSpPr>
            <a:spLocks noGrp="1"/>
          </p:cNvSpPr>
          <p:nvPr>
            <p:ph type="body" sz="quarter" idx="15" hasCustomPrompt="1"/>
          </p:nvPr>
        </p:nvSpPr>
        <p:spPr>
          <a:xfrm>
            <a:off x="695325" y="1306771"/>
            <a:ext cx="9872359" cy="814388"/>
          </a:xfrm>
          <a:prstGeom prst="rect">
            <a:avLst/>
          </a:prstGeom>
        </p:spPr>
        <p:txBody>
          <a:bodyPr/>
          <a:lstStyle>
            <a:lvl1pPr marL="0" indent="0">
              <a:buFontTx/>
              <a:buNone/>
              <a:defRPr sz="4200" cap="all" baseline="0">
                <a:solidFill>
                  <a:schemeClr val="accent4"/>
                </a:solidFill>
                <a:latin typeface="Circe" panose="020B0502020203020203" pitchFamily="34" charset="77"/>
              </a:defRPr>
            </a:lvl1pPr>
          </a:lstStyle>
          <a:p>
            <a:pPr lvl="0"/>
            <a:r>
              <a:rPr lang="sk-SK"/>
              <a:t>ČASŤ s textom a fotkami</a:t>
            </a:r>
          </a:p>
        </p:txBody>
      </p:sp>
      <p:sp>
        <p:nvSpPr>
          <p:cNvPr id="23" name="Text Placeholder 15">
            <a:extLst>
              <a:ext uri="{FF2B5EF4-FFF2-40B4-BE49-F238E27FC236}">
                <a16:creationId xmlns:a16="http://schemas.microsoft.com/office/drawing/2014/main" id="{8EDA99B9-AD5C-FB49-8B42-CE744347725C}"/>
              </a:ext>
            </a:extLst>
          </p:cNvPr>
          <p:cNvSpPr>
            <a:spLocks noGrp="1"/>
          </p:cNvSpPr>
          <p:nvPr>
            <p:ph type="body" sz="quarter" idx="16"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4" name="Text Placeholder 20">
            <a:extLst>
              <a:ext uri="{FF2B5EF4-FFF2-40B4-BE49-F238E27FC236}">
                <a16:creationId xmlns:a16="http://schemas.microsoft.com/office/drawing/2014/main" id="{790AFEB5-4D41-DF46-8E3E-7434871ABE81}"/>
              </a:ext>
            </a:extLst>
          </p:cNvPr>
          <p:cNvSpPr>
            <a:spLocks noGrp="1"/>
          </p:cNvSpPr>
          <p:nvPr>
            <p:ph type="body" sz="quarter" idx="17" hasCustomPrompt="1"/>
          </p:nvPr>
        </p:nvSpPr>
        <p:spPr>
          <a:xfrm>
            <a:off x="1761386" y="3220447"/>
            <a:ext cx="4512414" cy="3320396"/>
          </a:xfrm>
          <a:prstGeom prst="rect">
            <a:avLst/>
          </a:prstGeom>
        </p:spPr>
        <p:txBody>
          <a:bodyPr numCol="1" spcCol="0"/>
          <a:lstStyle>
            <a:lvl1pPr marL="0" indent="0">
              <a:buFontTx/>
              <a:buNone/>
              <a:defRPr sz="1400" baseline="0">
                <a:solidFill>
                  <a:srgbClr val="DFAB2C"/>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Everchillam, sundandebis adia dis moditem iscient eum unt ut pellat vellit od unt pa sunt, neceaquo quid quiscil listibus, od quatior sediae volorumetum que volecte ctatempore num vellate esequuntibus il modicium et exerchi ctusam que porehentis ex est, quas nonsequi rem. </a:t>
            </a:r>
          </a:p>
        </p:txBody>
      </p:sp>
      <p:sp>
        <p:nvSpPr>
          <p:cNvPr id="27" name="Text Placeholder 22">
            <a:extLst>
              <a:ext uri="{FF2B5EF4-FFF2-40B4-BE49-F238E27FC236}">
                <a16:creationId xmlns:a16="http://schemas.microsoft.com/office/drawing/2014/main" id="{A94C160D-3C39-B84E-99AD-B600F5C88666}"/>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26577269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Title Slide">
    <p:bg>
      <p:bgPr>
        <a:solidFill>
          <a:schemeClr val="accent1"/>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664C2EE7-3289-3F43-BE48-44B7F226EFF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2762" t="10576" b="-7508"/>
          <a:stretch/>
        </p:blipFill>
        <p:spPr>
          <a:xfrm>
            <a:off x="0" y="-88900"/>
            <a:ext cx="3228446" cy="5539160"/>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 r="45981" b="37927"/>
          <a:stretch/>
        </p:blipFill>
        <p:spPr>
          <a:xfrm>
            <a:off x="9672869" y="3922550"/>
            <a:ext cx="2519132" cy="2935450"/>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81585"/>
          <a:stretch/>
        </p:blipFill>
        <p:spPr>
          <a:xfrm>
            <a:off x="3590761" y="0"/>
            <a:ext cx="4318000" cy="795141"/>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64312"/>
          <a:stretch/>
        </p:blipFill>
        <p:spPr>
          <a:xfrm>
            <a:off x="5189211" y="16438"/>
            <a:ext cx="2407591" cy="871268"/>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839788" y="2174184"/>
            <a:ext cx="4513996" cy="3957432"/>
          </a:xfrm>
          <a:prstGeom prst="rect">
            <a:avLst/>
          </a:prstGeom>
          <a:solidFill>
            <a:schemeClr val="accent1">
              <a:lumMod val="7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5452844" y="2163968"/>
            <a:ext cx="3213100" cy="1988932"/>
          </a:xfrm>
          <a:prstGeom prst="rect">
            <a:avLst/>
          </a:prstGeom>
          <a:solidFill>
            <a:schemeClr val="accent1">
              <a:lumMod val="75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8148B74-979F-D44F-A342-5D9303DFD177}"/>
              </a:ext>
            </a:extLst>
          </p:cNvPr>
          <p:cNvSpPr>
            <a:spLocks noGrp="1"/>
          </p:cNvSpPr>
          <p:nvPr>
            <p:ph type="pic" sz="quarter" idx="15"/>
          </p:nvPr>
        </p:nvSpPr>
        <p:spPr>
          <a:xfrm>
            <a:off x="5452844" y="4299278"/>
            <a:ext cx="3213100" cy="1822121"/>
          </a:xfrm>
          <a:prstGeom prst="rect">
            <a:avLst/>
          </a:prstGeom>
          <a:solidFill>
            <a:schemeClr val="accent1">
              <a:lumMod val="75000"/>
            </a:schemeClr>
          </a:solidFill>
        </p:spPr>
        <p:txBody>
          <a:bodyPr/>
          <a:lstStyle>
            <a:lvl1pPr marL="0" indent="0">
              <a:buFontTx/>
              <a:buNone/>
              <a:defRPr/>
            </a:lvl1pPr>
          </a:lstStyle>
          <a:p>
            <a:endParaRPr lang="sk-SK"/>
          </a:p>
        </p:txBody>
      </p:sp>
      <p:sp>
        <p:nvSpPr>
          <p:cNvPr id="23" name="Picture Placeholder 6">
            <a:extLst>
              <a:ext uri="{FF2B5EF4-FFF2-40B4-BE49-F238E27FC236}">
                <a16:creationId xmlns:a16="http://schemas.microsoft.com/office/drawing/2014/main" id="{DC790E9C-A45B-314F-A12B-49B0A99C0C83}"/>
              </a:ext>
            </a:extLst>
          </p:cNvPr>
          <p:cNvSpPr>
            <a:spLocks noGrp="1"/>
          </p:cNvSpPr>
          <p:nvPr>
            <p:ph type="pic" sz="quarter" idx="16"/>
          </p:nvPr>
        </p:nvSpPr>
        <p:spPr>
          <a:xfrm>
            <a:off x="8784788" y="2174184"/>
            <a:ext cx="2932349" cy="3957432"/>
          </a:xfrm>
          <a:prstGeom prst="rect">
            <a:avLst/>
          </a:prstGeom>
          <a:solidFill>
            <a:schemeClr val="accent1">
              <a:lumMod val="75000"/>
            </a:schemeClr>
          </a:solidFill>
        </p:spPr>
        <p:txBody>
          <a:bodyPr/>
          <a:lstStyle>
            <a:lvl1pPr marL="0" indent="0">
              <a:buFontTx/>
              <a:buNone/>
              <a:defRPr/>
            </a:lvl1pPr>
          </a:lstStyle>
          <a:p>
            <a:endParaRPr lang="sk-SK"/>
          </a:p>
        </p:txBody>
      </p:sp>
      <p:sp>
        <p:nvSpPr>
          <p:cNvPr id="19" name="Text Placeholder 10">
            <a:extLst>
              <a:ext uri="{FF2B5EF4-FFF2-40B4-BE49-F238E27FC236}">
                <a16:creationId xmlns:a16="http://schemas.microsoft.com/office/drawing/2014/main" id="{E9D6DE4B-A648-FD48-8B6A-58FABEB6C343}"/>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tx1"/>
                </a:solidFill>
                <a:latin typeface="Circe" panose="020B0502020203020203" pitchFamily="34" charset="77"/>
              </a:defRPr>
            </a:lvl1pPr>
          </a:lstStyle>
          <a:p>
            <a:pPr lvl="0"/>
            <a:r>
              <a:rPr lang="sk-SK"/>
              <a:t>ČASŤ iba s fotkami</a:t>
            </a:r>
          </a:p>
        </p:txBody>
      </p:sp>
      <p:sp>
        <p:nvSpPr>
          <p:cNvPr id="20" name="Text Placeholder 22">
            <a:extLst>
              <a:ext uri="{FF2B5EF4-FFF2-40B4-BE49-F238E27FC236}">
                <a16:creationId xmlns:a16="http://schemas.microsoft.com/office/drawing/2014/main" id="{F705F016-1A5B-8F41-AF7E-1F57EA6220FB}"/>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157210409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Title Slide">
    <p:bg>
      <p:bgPr>
        <a:solidFill>
          <a:schemeClr val="accent3"/>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664C2EE7-3289-3F43-BE48-44B7F226EFF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2762" t="10576" b="-7508"/>
          <a:stretch/>
        </p:blipFill>
        <p:spPr>
          <a:xfrm>
            <a:off x="0" y="-88900"/>
            <a:ext cx="3228446" cy="5539160"/>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 r="45981" b="37927"/>
          <a:stretch/>
        </p:blipFill>
        <p:spPr>
          <a:xfrm>
            <a:off x="9717924" y="3935232"/>
            <a:ext cx="2519132" cy="2935450"/>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81585"/>
          <a:stretch/>
        </p:blipFill>
        <p:spPr>
          <a:xfrm>
            <a:off x="3590761" y="0"/>
            <a:ext cx="4318000" cy="795141"/>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73526"/>
          <a:stretch/>
        </p:blipFill>
        <p:spPr>
          <a:xfrm>
            <a:off x="3364727" y="-18280"/>
            <a:ext cx="2407591" cy="646332"/>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820004" y="2163968"/>
            <a:ext cx="7549296" cy="3957432"/>
          </a:xfrm>
          <a:prstGeom prst="rect">
            <a:avLst/>
          </a:prstGeom>
          <a:solidFill>
            <a:schemeClr val="accent1">
              <a:lumMod val="7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504037" y="2163968"/>
            <a:ext cx="3213100" cy="1988932"/>
          </a:xfrm>
          <a:prstGeom prst="rect">
            <a:avLst/>
          </a:prstGeom>
          <a:solidFill>
            <a:schemeClr val="accent1">
              <a:lumMod val="75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8148B74-979F-D44F-A342-5D9303DFD177}"/>
              </a:ext>
            </a:extLst>
          </p:cNvPr>
          <p:cNvSpPr>
            <a:spLocks noGrp="1"/>
          </p:cNvSpPr>
          <p:nvPr>
            <p:ph type="pic" sz="quarter" idx="15"/>
          </p:nvPr>
        </p:nvSpPr>
        <p:spPr>
          <a:xfrm>
            <a:off x="8504037" y="4299278"/>
            <a:ext cx="3213100" cy="1822122"/>
          </a:xfrm>
          <a:prstGeom prst="rect">
            <a:avLst/>
          </a:prstGeom>
          <a:solidFill>
            <a:schemeClr val="accent1">
              <a:lumMod val="75000"/>
            </a:schemeClr>
          </a:solidFill>
        </p:spPr>
        <p:txBody>
          <a:bodyPr/>
          <a:lstStyle>
            <a:lvl1pPr marL="0" indent="0">
              <a:buFontTx/>
              <a:buNone/>
              <a:defRPr/>
            </a:lvl1pPr>
          </a:lstStyle>
          <a:p>
            <a:endParaRPr lang="sk-SK"/>
          </a:p>
        </p:txBody>
      </p:sp>
      <p:sp>
        <p:nvSpPr>
          <p:cNvPr id="15" name="Text Placeholder 10">
            <a:extLst>
              <a:ext uri="{FF2B5EF4-FFF2-40B4-BE49-F238E27FC236}">
                <a16:creationId xmlns:a16="http://schemas.microsoft.com/office/drawing/2014/main" id="{1C9E94F0-9218-9E4A-9840-B5D4307F7121}"/>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tx1"/>
                </a:solidFill>
                <a:latin typeface="Circe" panose="020B0502020203020203" pitchFamily="34" charset="77"/>
              </a:defRPr>
            </a:lvl1pPr>
          </a:lstStyle>
          <a:p>
            <a:pPr lvl="0"/>
            <a:r>
              <a:rPr lang="sk-SK"/>
              <a:t>ČASŤ iba s fotkami</a:t>
            </a:r>
          </a:p>
        </p:txBody>
      </p:sp>
      <p:sp>
        <p:nvSpPr>
          <p:cNvPr id="19" name="Text Placeholder 22">
            <a:extLst>
              <a:ext uri="{FF2B5EF4-FFF2-40B4-BE49-F238E27FC236}">
                <a16:creationId xmlns:a16="http://schemas.microsoft.com/office/drawing/2014/main" id="{7530B96D-E03A-3040-B28F-2C4C9E37B6DC}"/>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7441589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le Slide">
    <p:bg>
      <p:bgPr>
        <a:solidFill>
          <a:schemeClr val="accent5"/>
        </a:solidFill>
        <a:effectLst/>
      </p:bgPr>
    </p:bg>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664C2EE7-3289-3F43-BE48-44B7F226EFFA}"/>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42762" t="10576" b="-7508"/>
          <a:stretch/>
        </p:blipFill>
        <p:spPr>
          <a:xfrm>
            <a:off x="0" y="0"/>
            <a:ext cx="3228446" cy="5539160"/>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1" r="45981" b="37927"/>
          <a:stretch/>
        </p:blipFill>
        <p:spPr>
          <a:xfrm>
            <a:off x="9717924" y="3935232"/>
            <a:ext cx="2519132" cy="2935450"/>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81585"/>
          <a:stretch/>
        </p:blipFill>
        <p:spPr>
          <a:xfrm>
            <a:off x="3590761" y="0"/>
            <a:ext cx="4318000" cy="795141"/>
          </a:xfrm>
          <a:prstGeom prst="rect">
            <a:avLst/>
          </a:prstGeom>
        </p:spPr>
      </p:pic>
      <p:sp>
        <p:nvSpPr>
          <p:cNvPr id="9" name="Slide Number Placeholder 8"/>
          <p:cNvSpPr>
            <a:spLocks noGrp="1"/>
          </p:cNvSpPr>
          <p:nvPr>
            <p:ph type="sldNum" sz="quarter" idx="12"/>
          </p:nvPr>
        </p:nvSpPr>
        <p:spPr>
          <a:xfrm>
            <a:off x="11717137" y="6329565"/>
            <a:ext cx="365760" cy="365760"/>
          </a:xfrm>
          <a:solidFill>
            <a:schemeClr val="accent1">
              <a:alpha val="70000"/>
            </a:schemeClr>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5"/>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3526"/>
          <a:stretch/>
        </p:blipFill>
        <p:spPr>
          <a:xfrm>
            <a:off x="3364727" y="-18280"/>
            <a:ext cx="2407591" cy="646332"/>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4167841" y="2163968"/>
            <a:ext cx="7549296" cy="395743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39788" y="2163968"/>
            <a:ext cx="3213100" cy="198893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8148B74-979F-D44F-A342-5D9303DFD177}"/>
              </a:ext>
            </a:extLst>
          </p:cNvPr>
          <p:cNvSpPr>
            <a:spLocks noGrp="1"/>
          </p:cNvSpPr>
          <p:nvPr>
            <p:ph type="pic" sz="quarter" idx="15"/>
          </p:nvPr>
        </p:nvSpPr>
        <p:spPr>
          <a:xfrm>
            <a:off x="839788" y="4299278"/>
            <a:ext cx="3213100" cy="182212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15" name="Text Placeholder 10">
            <a:extLst>
              <a:ext uri="{FF2B5EF4-FFF2-40B4-BE49-F238E27FC236}">
                <a16:creationId xmlns:a16="http://schemas.microsoft.com/office/drawing/2014/main" id="{BE12AEA6-1316-454C-9174-25DAA4B0B9B6}"/>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tx1"/>
                </a:solidFill>
                <a:latin typeface="Circe" panose="020B0502020203020203" pitchFamily="34" charset="77"/>
              </a:defRPr>
            </a:lvl1pPr>
          </a:lstStyle>
          <a:p>
            <a:pPr lvl="0"/>
            <a:r>
              <a:rPr lang="sk-SK"/>
              <a:t>ČASŤ iba s fotkami</a:t>
            </a:r>
          </a:p>
        </p:txBody>
      </p:sp>
      <p:sp>
        <p:nvSpPr>
          <p:cNvPr id="19" name="Text Placeholder 22">
            <a:extLst>
              <a:ext uri="{FF2B5EF4-FFF2-40B4-BE49-F238E27FC236}">
                <a16:creationId xmlns:a16="http://schemas.microsoft.com/office/drawing/2014/main" id="{3A21607D-2516-494D-B23A-E7A39879A0DB}"/>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29629174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bg>
      <p:bgPr>
        <a:solidFill>
          <a:schemeClr val="accent2"/>
        </a:solidFill>
        <a:effectLst/>
      </p:bgPr>
    </p:bg>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93C20072-BC95-5647-A8CD-E9D56BE391A6}"/>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l="50000" t="-1358" b="2"/>
          <a:stretch/>
        </p:blipFill>
        <p:spPr>
          <a:xfrm>
            <a:off x="0" y="4352366"/>
            <a:ext cx="1065615" cy="2160079"/>
          </a:xfrm>
          <a:prstGeom prst="rect">
            <a:avLst/>
          </a:prstGeom>
        </p:spPr>
      </p:pic>
      <p:pic>
        <p:nvPicPr>
          <p:cNvPr id="24" name="Graphic 23">
            <a:extLst>
              <a:ext uri="{FF2B5EF4-FFF2-40B4-BE49-F238E27FC236}">
                <a16:creationId xmlns:a16="http://schemas.microsoft.com/office/drawing/2014/main" id="{664C2EE7-3289-3F43-BE48-44B7F226EFFA}"/>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l="42762" t="10576" b="-7508"/>
          <a:stretch/>
        </p:blipFill>
        <p:spPr>
          <a:xfrm>
            <a:off x="0" y="0"/>
            <a:ext cx="3228446" cy="5539160"/>
          </a:xfrm>
          <a:prstGeom prst="rect">
            <a:avLst/>
          </a:prstGeom>
        </p:spPr>
      </p:pic>
      <p:pic>
        <p:nvPicPr>
          <p:cNvPr id="10" name="Graphic 9">
            <a:extLst>
              <a:ext uri="{FF2B5EF4-FFF2-40B4-BE49-F238E27FC236}">
                <a16:creationId xmlns:a16="http://schemas.microsoft.com/office/drawing/2014/main" id="{6B870BE5-4FBE-9844-8613-DDF8B1D00084}"/>
              </a:ext>
            </a:extLst>
          </p:cNvPr>
          <p:cNvPicPr>
            <a:picLocks noChangeAspect="1"/>
          </p:cNvPicPr>
          <p:nvPr userDrawn="1"/>
        </p:nvPicPr>
        <p:blipFill rotWithShape="1">
          <a:blip>
            <a:extLst>
              <a:ext uri="{96DAC541-7B7A-43D3-8B79-37D633B846F1}">
                <asvg:svgBlip xmlns:asvg="http://schemas.microsoft.com/office/drawing/2016/SVG/main" r:embed="rId4"/>
              </a:ext>
            </a:extLst>
          </a:blip>
          <a:srcRect t="-1" r="45981" b="37927"/>
          <a:stretch/>
        </p:blipFill>
        <p:spPr>
          <a:xfrm>
            <a:off x="9717924" y="3935232"/>
            <a:ext cx="2519132" cy="2935450"/>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5"/>
              </a:ext>
            </a:extLst>
          </a:blip>
          <a:srcRect t="81585"/>
          <a:stretch/>
        </p:blipFill>
        <p:spPr>
          <a:xfrm>
            <a:off x="3590761" y="0"/>
            <a:ext cx="4318000" cy="795141"/>
          </a:xfrm>
          <a:prstGeom prst="rect">
            <a:avLst/>
          </a:prstGeom>
        </p:spPr>
      </p:pic>
      <p:sp>
        <p:nvSpPr>
          <p:cNvPr id="9" name="Slide Number Placeholder 8"/>
          <p:cNvSpPr>
            <a:spLocks noGrp="1"/>
          </p:cNvSpPr>
          <p:nvPr>
            <p:ph type="sldNum" sz="quarter" idx="12"/>
          </p:nvPr>
        </p:nvSpPr>
        <p:spPr>
          <a:xfrm>
            <a:off x="11717137" y="6329565"/>
            <a:ext cx="365760" cy="365760"/>
          </a:xfrm>
          <a:solidFill>
            <a:srgbClr val="FFC000"/>
          </a:solidFill>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6"/>
          <a:stretch>
            <a:fillRect/>
          </a:stretch>
        </p:blipFill>
        <p:spPr>
          <a:xfrm>
            <a:off x="9717924" y="0"/>
            <a:ext cx="2474075" cy="1798530"/>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t="73526"/>
          <a:stretch/>
        </p:blipFill>
        <p:spPr>
          <a:xfrm>
            <a:off x="4167841" y="-2252"/>
            <a:ext cx="2407591" cy="646332"/>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8"/>
              </a:ext>
            </a:extLst>
          </a:blip>
          <a:srcRect l="80998" t="-2202" r="-3795" b="46991"/>
          <a:stretch/>
        </p:blipFill>
        <p:spPr>
          <a:xfrm>
            <a:off x="0" y="4880727"/>
            <a:ext cx="816461" cy="1977274"/>
          </a:xfrm>
          <a:prstGeom prst="rect">
            <a:avLst/>
          </a:prstGeom>
        </p:spPr>
      </p:pic>
      <p:sp>
        <p:nvSpPr>
          <p:cNvPr id="7" name="Picture Placeholder 6">
            <a:extLst>
              <a:ext uri="{FF2B5EF4-FFF2-40B4-BE49-F238E27FC236}">
                <a16:creationId xmlns:a16="http://schemas.microsoft.com/office/drawing/2014/main" id="{68BAB0F5-68D9-D841-A3A3-FA6F8494BC14}"/>
              </a:ext>
            </a:extLst>
          </p:cNvPr>
          <p:cNvSpPr>
            <a:spLocks noGrp="1"/>
          </p:cNvSpPr>
          <p:nvPr>
            <p:ph type="pic" sz="quarter" idx="13"/>
          </p:nvPr>
        </p:nvSpPr>
        <p:spPr>
          <a:xfrm>
            <a:off x="4167841" y="2163968"/>
            <a:ext cx="7549296" cy="395743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5592908-449E-5942-BDD2-A4DC78EFC486}"/>
              </a:ext>
            </a:extLst>
          </p:cNvPr>
          <p:cNvSpPr>
            <a:spLocks noGrp="1"/>
          </p:cNvSpPr>
          <p:nvPr>
            <p:ph type="pic" sz="quarter" idx="14"/>
          </p:nvPr>
        </p:nvSpPr>
        <p:spPr>
          <a:xfrm>
            <a:off x="839788" y="2163968"/>
            <a:ext cx="3213100" cy="198893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8148B74-979F-D44F-A342-5D9303DFD177}"/>
              </a:ext>
            </a:extLst>
          </p:cNvPr>
          <p:cNvSpPr>
            <a:spLocks noGrp="1"/>
          </p:cNvSpPr>
          <p:nvPr>
            <p:ph type="pic" sz="quarter" idx="15"/>
          </p:nvPr>
        </p:nvSpPr>
        <p:spPr>
          <a:xfrm>
            <a:off x="839788" y="4299278"/>
            <a:ext cx="3213100" cy="1822122"/>
          </a:xfrm>
          <a:prstGeom prst="rect">
            <a:avLst/>
          </a:prstGeom>
          <a:solidFill>
            <a:schemeClr val="accent4">
              <a:lumMod val="20000"/>
              <a:lumOff val="80000"/>
              <a:alpha val="28000"/>
            </a:schemeClr>
          </a:solidFill>
        </p:spPr>
        <p:txBody>
          <a:bodyPr/>
          <a:lstStyle>
            <a:lvl1pPr marL="0" indent="0">
              <a:buFontTx/>
              <a:buNone/>
              <a:defRPr/>
            </a:lvl1pPr>
          </a:lstStyle>
          <a:p>
            <a:endParaRPr lang="sk-SK"/>
          </a:p>
        </p:txBody>
      </p:sp>
      <p:sp>
        <p:nvSpPr>
          <p:cNvPr id="19" name="Text Placeholder 10">
            <a:extLst>
              <a:ext uri="{FF2B5EF4-FFF2-40B4-BE49-F238E27FC236}">
                <a16:creationId xmlns:a16="http://schemas.microsoft.com/office/drawing/2014/main" id="{FAC3B8A9-3414-F34D-A98D-C12623E991CA}"/>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tx1"/>
                </a:solidFill>
                <a:latin typeface="Circe" panose="020B0502020203020203" pitchFamily="34" charset="77"/>
              </a:defRPr>
            </a:lvl1pPr>
          </a:lstStyle>
          <a:p>
            <a:pPr lvl="0"/>
            <a:r>
              <a:rPr lang="sk-SK"/>
              <a:t>ČASŤ iba s fotkami</a:t>
            </a:r>
          </a:p>
        </p:txBody>
      </p:sp>
      <p:sp>
        <p:nvSpPr>
          <p:cNvPr id="20" name="Text Placeholder 22">
            <a:extLst>
              <a:ext uri="{FF2B5EF4-FFF2-40B4-BE49-F238E27FC236}">
                <a16:creationId xmlns:a16="http://schemas.microsoft.com/office/drawing/2014/main" id="{D84961D8-9354-E547-A656-BAC3D9B186D4}"/>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419879224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0" y="1"/>
            <a:ext cx="3352799" cy="368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6045200"/>
            <a:ext cx="12191999" cy="8178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 name="Rectangle 1">
            <a:extLst>
              <a:ext uri="{FF2B5EF4-FFF2-40B4-BE49-F238E27FC236}">
                <a16:creationId xmlns:a16="http://schemas.microsoft.com/office/drawing/2014/main" id="{3B5C725A-1F32-EF43-AE1B-9ECD2CA6838B}"/>
              </a:ext>
            </a:extLst>
          </p:cNvPr>
          <p:cNvSpPr/>
          <p:nvPr userDrawn="1"/>
        </p:nvSpPr>
        <p:spPr>
          <a:xfrm>
            <a:off x="3352800" y="0"/>
            <a:ext cx="8839199" cy="817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1" y="4700319"/>
            <a:ext cx="2035733"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Text Placeholder 10">
            <a:extLst>
              <a:ext uri="{FF2B5EF4-FFF2-40B4-BE49-F238E27FC236}">
                <a16:creationId xmlns:a16="http://schemas.microsoft.com/office/drawing/2014/main" id="{AAC4A40E-032C-0F40-B70F-7468FFF389D5}"/>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ČISTO iba TEXTOVÁ</a:t>
            </a:r>
          </a:p>
        </p:txBody>
      </p:sp>
      <p:sp>
        <p:nvSpPr>
          <p:cNvPr id="20" name="Text Placeholder 15">
            <a:extLst>
              <a:ext uri="{FF2B5EF4-FFF2-40B4-BE49-F238E27FC236}">
                <a16:creationId xmlns:a16="http://schemas.microsoft.com/office/drawing/2014/main" id="{DB1A5D29-0B11-C242-94FF-6DE8C16CE465}"/>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1" name="Text Placeholder 22">
            <a:extLst>
              <a:ext uri="{FF2B5EF4-FFF2-40B4-BE49-F238E27FC236}">
                <a16:creationId xmlns:a16="http://schemas.microsoft.com/office/drawing/2014/main" id="{9AD50482-CD9A-6749-9E0F-CACE83404A99}"/>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
        <p:nvSpPr>
          <p:cNvPr id="22" name="Text Placeholder 20">
            <a:extLst>
              <a:ext uri="{FF2B5EF4-FFF2-40B4-BE49-F238E27FC236}">
                <a16:creationId xmlns:a16="http://schemas.microsoft.com/office/drawing/2014/main" id="{92BD1549-6327-C048-9FC6-B467E9E86EB6}"/>
              </a:ext>
            </a:extLst>
          </p:cNvPr>
          <p:cNvSpPr>
            <a:spLocks noGrp="1"/>
          </p:cNvSpPr>
          <p:nvPr>
            <p:ph type="body" sz="quarter" idx="15" hasCustomPrompt="1"/>
          </p:nvPr>
        </p:nvSpPr>
        <p:spPr>
          <a:xfrm>
            <a:off x="2035732" y="3012881"/>
            <a:ext cx="8832291" cy="2902057"/>
          </a:xfrm>
          <a:prstGeom prst="rect">
            <a:avLst/>
          </a:prstGeom>
        </p:spPr>
        <p:txBody>
          <a:bodyPr numCol="2" spcCol="180000"/>
          <a:lstStyle>
            <a:lvl1pPr marL="0" indent="0">
              <a:buFontTx/>
              <a:buNone/>
              <a:defRPr sz="1400" baseline="0">
                <a:solidFill>
                  <a:schemeClr val="bg1">
                    <a:lumMod val="50000"/>
                    <a:lumOff val="50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Tree>
    <p:extLst>
      <p:ext uri="{BB962C8B-B14F-4D97-AF65-F5344CB8AC3E}">
        <p14:creationId xmlns:p14="http://schemas.microsoft.com/office/powerpoint/2010/main" val="4257412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38100" y="1"/>
            <a:ext cx="3390899" cy="368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6045200"/>
            <a:ext cx="12191999" cy="817887"/>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 name="Rectangle 1">
            <a:extLst>
              <a:ext uri="{FF2B5EF4-FFF2-40B4-BE49-F238E27FC236}">
                <a16:creationId xmlns:a16="http://schemas.microsoft.com/office/drawing/2014/main" id="{3B5C725A-1F32-EF43-AE1B-9ECD2CA6838B}"/>
              </a:ext>
            </a:extLst>
          </p:cNvPr>
          <p:cNvSpPr/>
          <p:nvPr userDrawn="1"/>
        </p:nvSpPr>
        <p:spPr>
          <a:xfrm>
            <a:off x="3352800" y="0"/>
            <a:ext cx="8839199" cy="81788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71265" t="-2202" r="-3796" b="41616"/>
          <a:stretch/>
        </p:blipFill>
        <p:spPr>
          <a:xfrm>
            <a:off x="-38100" y="4688228"/>
            <a:ext cx="1165069"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Text Placeholder 10">
            <a:extLst>
              <a:ext uri="{FF2B5EF4-FFF2-40B4-BE49-F238E27FC236}">
                <a16:creationId xmlns:a16="http://schemas.microsoft.com/office/drawing/2014/main" id="{CCB96FF4-1718-DE44-8C22-615F1DBDA2E6}"/>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ČISTO iba TEXTOVÁ</a:t>
            </a:r>
          </a:p>
        </p:txBody>
      </p:sp>
      <p:sp>
        <p:nvSpPr>
          <p:cNvPr id="20" name="Text Placeholder 15">
            <a:extLst>
              <a:ext uri="{FF2B5EF4-FFF2-40B4-BE49-F238E27FC236}">
                <a16:creationId xmlns:a16="http://schemas.microsoft.com/office/drawing/2014/main" id="{849A1BDF-01CA-1D46-8901-DC7870FC4D71}"/>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1" name="Text Placeholder 22">
            <a:extLst>
              <a:ext uri="{FF2B5EF4-FFF2-40B4-BE49-F238E27FC236}">
                <a16:creationId xmlns:a16="http://schemas.microsoft.com/office/drawing/2014/main" id="{C1B4D49E-19D5-6B4D-AD55-B632D5DE4527}"/>
              </a:ext>
            </a:extLst>
          </p:cNvPr>
          <p:cNvSpPr>
            <a:spLocks noGrp="1"/>
          </p:cNvSpPr>
          <p:nvPr>
            <p:ph type="body" sz="quarter" idx="16"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
        <p:nvSpPr>
          <p:cNvPr id="22" name="Text Placeholder 20">
            <a:extLst>
              <a:ext uri="{FF2B5EF4-FFF2-40B4-BE49-F238E27FC236}">
                <a16:creationId xmlns:a16="http://schemas.microsoft.com/office/drawing/2014/main" id="{54FD02F1-88E6-0042-B50E-23F517AD5287}"/>
              </a:ext>
            </a:extLst>
          </p:cNvPr>
          <p:cNvSpPr>
            <a:spLocks noGrp="1"/>
          </p:cNvSpPr>
          <p:nvPr>
            <p:ph type="body" sz="quarter" idx="15" hasCustomPrompt="1"/>
          </p:nvPr>
        </p:nvSpPr>
        <p:spPr>
          <a:xfrm>
            <a:off x="2035732" y="3012881"/>
            <a:ext cx="8832291" cy="2902057"/>
          </a:xfrm>
          <a:prstGeom prst="rect">
            <a:avLst/>
          </a:prstGeom>
        </p:spPr>
        <p:txBody>
          <a:bodyPr numCol="2" spcCol="180000"/>
          <a:lstStyle>
            <a:lvl1pPr marL="0" indent="0">
              <a:buFontTx/>
              <a:buNone/>
              <a:defRPr sz="1400" baseline="0">
                <a:solidFill>
                  <a:schemeClr val="bg1">
                    <a:lumMod val="50000"/>
                    <a:lumOff val="50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Tree>
    <p:extLst>
      <p:ext uri="{BB962C8B-B14F-4D97-AF65-F5344CB8AC3E}">
        <p14:creationId xmlns:p14="http://schemas.microsoft.com/office/powerpoint/2010/main" val="374035449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38100" y="1"/>
            <a:ext cx="3390899" cy="3683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6045200"/>
            <a:ext cx="12191999" cy="81788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71265" t="-2202" r="-3796" b="41616"/>
          <a:stretch/>
        </p:blipFill>
        <p:spPr>
          <a:xfrm>
            <a:off x="-38100" y="4688228"/>
            <a:ext cx="1165069"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Text Placeholder 10">
            <a:extLst>
              <a:ext uri="{FF2B5EF4-FFF2-40B4-BE49-F238E27FC236}">
                <a16:creationId xmlns:a16="http://schemas.microsoft.com/office/drawing/2014/main" id="{6E950BE0-FA4E-A941-8A49-D0FDD0169912}"/>
              </a:ext>
            </a:extLst>
          </p:cNvPr>
          <p:cNvSpPr>
            <a:spLocks noGrp="1"/>
          </p:cNvSpPr>
          <p:nvPr>
            <p:ph type="body" sz="quarter" idx="13"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ČISTO iba TEXTOVÁ</a:t>
            </a:r>
          </a:p>
        </p:txBody>
      </p:sp>
      <p:sp>
        <p:nvSpPr>
          <p:cNvPr id="20" name="Text Placeholder 15">
            <a:extLst>
              <a:ext uri="{FF2B5EF4-FFF2-40B4-BE49-F238E27FC236}">
                <a16:creationId xmlns:a16="http://schemas.microsoft.com/office/drawing/2014/main" id="{4FD714D2-D0DB-5F49-917F-85B257CFDE6A}"/>
              </a:ext>
            </a:extLst>
          </p:cNvPr>
          <p:cNvSpPr>
            <a:spLocks noGrp="1"/>
          </p:cNvSpPr>
          <p:nvPr>
            <p:ph type="body" sz="quarter" idx="14" hasCustomPrompt="1"/>
          </p:nvPr>
        </p:nvSpPr>
        <p:spPr>
          <a:xfrm>
            <a:off x="695325" y="1916741"/>
            <a:ext cx="9872358" cy="1063625"/>
          </a:xfrm>
          <a:prstGeom prst="rect">
            <a:avLst/>
          </a:prstGeom>
        </p:spPr>
        <p:txBody>
          <a:bodyPr/>
          <a:lstStyle>
            <a:lvl1pPr marL="0" indent="0">
              <a:buFontTx/>
              <a:buNone/>
              <a:defRPr sz="3000" baseline="0">
                <a:solidFill>
                  <a:schemeClr val="accent3"/>
                </a:solidFill>
                <a:latin typeface="Tahoma" panose="020B0604030504040204" pitchFamily="34" charset="0"/>
              </a:defRPr>
            </a:lvl1pPr>
          </a:lstStyle>
          <a:p>
            <a:pPr lvl="0"/>
            <a:r>
              <a:rPr lang="sk-SK"/>
              <a:t>Podnadpis a doplnenie názvu</a:t>
            </a:r>
          </a:p>
        </p:txBody>
      </p:sp>
      <p:sp>
        <p:nvSpPr>
          <p:cNvPr id="21" name="Text Placeholder 22">
            <a:extLst>
              <a:ext uri="{FF2B5EF4-FFF2-40B4-BE49-F238E27FC236}">
                <a16:creationId xmlns:a16="http://schemas.microsoft.com/office/drawing/2014/main" id="{42B93E6F-D1A5-6F48-B0E6-4DF5459733F3}"/>
              </a:ext>
            </a:extLst>
          </p:cNvPr>
          <p:cNvSpPr>
            <a:spLocks noGrp="1"/>
          </p:cNvSpPr>
          <p:nvPr>
            <p:ph type="body" sz="quarter" idx="16" hasCustomPrompt="1"/>
          </p:nvPr>
        </p:nvSpPr>
        <p:spPr>
          <a:xfrm>
            <a:off x="5474801" y="219354"/>
            <a:ext cx="4397596"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
        <p:nvSpPr>
          <p:cNvPr id="22" name="Text Placeholder 20">
            <a:extLst>
              <a:ext uri="{FF2B5EF4-FFF2-40B4-BE49-F238E27FC236}">
                <a16:creationId xmlns:a16="http://schemas.microsoft.com/office/drawing/2014/main" id="{1B525BA3-9FCE-E742-BD55-F274735BB2E1}"/>
              </a:ext>
            </a:extLst>
          </p:cNvPr>
          <p:cNvSpPr>
            <a:spLocks noGrp="1"/>
          </p:cNvSpPr>
          <p:nvPr>
            <p:ph type="body" sz="quarter" idx="15" hasCustomPrompt="1"/>
          </p:nvPr>
        </p:nvSpPr>
        <p:spPr>
          <a:xfrm>
            <a:off x="2035732" y="3012881"/>
            <a:ext cx="8832291" cy="2902057"/>
          </a:xfrm>
          <a:prstGeom prst="rect">
            <a:avLst/>
          </a:prstGeom>
        </p:spPr>
        <p:txBody>
          <a:bodyPr numCol="2" spcCol="180000"/>
          <a:lstStyle>
            <a:lvl1pPr marL="0" indent="0">
              <a:buFontTx/>
              <a:buNone/>
              <a:defRPr sz="1400" baseline="0">
                <a:solidFill>
                  <a:schemeClr val="bg1">
                    <a:lumMod val="50000"/>
                    <a:lumOff val="50000"/>
                  </a:schemeClr>
                </a:solidFill>
                <a:latin typeface="Tahoma" panose="020B0604030504040204" pitchFamily="34" charset="0"/>
              </a:defRPr>
            </a:lvl1pPr>
          </a:lstStyle>
          <a:p>
            <a:pPr lvl="0"/>
            <a:r>
              <a:rPr lang="sk-SK"/>
              <a:t>Natur, quatem. Sum doluptatur, con pa velest estrum imperspid estorep repelignam, ulluptatqui debis dolorem est, ut posam doluptatur, solorepel excerum is alit audandaes expla vendi blant ut quatam fugia consed ut a dolo coribus cvon pos sima volendande sunt quis min cuptat.</a:t>
            </a:r>
          </a:p>
          <a:p>
            <a:pPr lvl="0"/>
            <a:r>
              <a:rPr lang="sk-SK"/>
              <a:t>Soles es et fugit, conse optat.</a:t>
            </a:r>
          </a:p>
          <a:p>
            <a:pPr lvl="0"/>
            <a:endParaRPr lang="sk-SK"/>
          </a:p>
          <a:p>
            <a:pPr lvl="0"/>
            <a:r>
              <a:rPr lang="sk-SK"/>
              <a:t>Ictam, secto quo eos et, qui blabo. Cus derisinvendi blam illigent.</a:t>
            </a:r>
          </a:p>
          <a:p>
            <a:pPr lvl="0"/>
            <a:endParaRPr lang="sk-SK"/>
          </a:p>
          <a:p>
            <a:pPr lvl="0"/>
            <a:r>
              <a:rPr lang="sk-SK"/>
              <a:t>El ipidem acestiossi dellabo restia quo vollorit ma prem ratur?</a:t>
            </a:r>
          </a:p>
          <a:p>
            <a:pPr lvl="0"/>
            <a:r>
              <a:rPr lang="sk-SK"/>
              <a:t>Everchillam, sundandebis adia dis moditem iscient eum unt ut as se reperit atempostis ea cullaut pos andus, assit ut es expella borpore henesecta eaquas sam sintem. Num fugia accatur sint qui omniet iunto corrum fuga. Et ea pos aut laborep erspers pellat vellit od unt pa sunt, neceaquo quid quiscil listibus, od quatior sediae volorumetum que volecte ctatempore num vellate esequuntibus il modicium et exerchi ctusam que porehentis ex est, quas nonsequi rem. </a:t>
            </a:r>
          </a:p>
        </p:txBody>
      </p:sp>
    </p:spTree>
    <p:extLst>
      <p:ext uri="{BB962C8B-B14F-4D97-AF65-F5344CB8AC3E}">
        <p14:creationId xmlns:p14="http://schemas.microsoft.com/office/powerpoint/2010/main" val="3943347989"/>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0" y="1"/>
            <a:ext cx="3352799" cy="368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5384800"/>
            <a:ext cx="12191999" cy="14782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 name="Rectangle 1">
            <a:extLst>
              <a:ext uri="{FF2B5EF4-FFF2-40B4-BE49-F238E27FC236}">
                <a16:creationId xmlns:a16="http://schemas.microsoft.com/office/drawing/2014/main" id="{3B5C725A-1F32-EF43-AE1B-9ECD2CA6838B}"/>
              </a:ext>
            </a:extLst>
          </p:cNvPr>
          <p:cNvSpPr/>
          <p:nvPr userDrawn="1"/>
        </p:nvSpPr>
        <p:spPr>
          <a:xfrm>
            <a:off x="3352800" y="0"/>
            <a:ext cx="8839199" cy="8178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46954" t="-2202" r="-3796" b="41616"/>
          <a:stretch/>
        </p:blipFill>
        <p:spPr>
          <a:xfrm>
            <a:off x="-1" y="4700319"/>
            <a:ext cx="2035733"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Picture Placeholder 6">
            <a:extLst>
              <a:ext uri="{FF2B5EF4-FFF2-40B4-BE49-F238E27FC236}">
                <a16:creationId xmlns:a16="http://schemas.microsoft.com/office/drawing/2014/main" id="{3EFB0A05-6FB2-B544-BFD9-70AD44FDF131}"/>
              </a:ext>
            </a:extLst>
          </p:cNvPr>
          <p:cNvSpPr>
            <a:spLocks noGrp="1"/>
          </p:cNvSpPr>
          <p:nvPr>
            <p:ph type="pic" sz="quarter" idx="13"/>
          </p:nvPr>
        </p:nvSpPr>
        <p:spPr>
          <a:xfrm>
            <a:off x="839788" y="2174184"/>
            <a:ext cx="4513996" cy="3957432"/>
          </a:xfrm>
          <a:prstGeom prst="rect">
            <a:avLst/>
          </a:prstGeom>
          <a:solidFill>
            <a:schemeClr val="tx1">
              <a:lumMod val="85000"/>
            </a:schemeClr>
          </a:solidFill>
        </p:spPr>
        <p:txBody>
          <a:bodyPr/>
          <a:lstStyle>
            <a:lvl1pPr marL="0" indent="0">
              <a:buFontTx/>
              <a:buNone/>
              <a:defRPr/>
            </a:lvl1pPr>
          </a:lstStyle>
          <a:p>
            <a:endParaRPr lang="sk-SK"/>
          </a:p>
        </p:txBody>
      </p:sp>
      <p:sp>
        <p:nvSpPr>
          <p:cNvPr id="20" name="Picture Placeholder 6">
            <a:extLst>
              <a:ext uri="{FF2B5EF4-FFF2-40B4-BE49-F238E27FC236}">
                <a16:creationId xmlns:a16="http://schemas.microsoft.com/office/drawing/2014/main" id="{3315035C-188D-D841-BB8C-B8DB68528D89}"/>
              </a:ext>
            </a:extLst>
          </p:cNvPr>
          <p:cNvSpPr>
            <a:spLocks noGrp="1"/>
          </p:cNvSpPr>
          <p:nvPr>
            <p:ph type="pic" sz="quarter" idx="14"/>
          </p:nvPr>
        </p:nvSpPr>
        <p:spPr>
          <a:xfrm>
            <a:off x="5452844" y="2163968"/>
            <a:ext cx="3213100" cy="1988932"/>
          </a:xfrm>
          <a:prstGeom prst="rect">
            <a:avLst/>
          </a:prstGeom>
          <a:solidFill>
            <a:schemeClr val="tx1">
              <a:lumMod val="8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A5A91F19-A0F2-4541-87F7-68243124F165}"/>
              </a:ext>
            </a:extLst>
          </p:cNvPr>
          <p:cNvSpPr>
            <a:spLocks noGrp="1"/>
          </p:cNvSpPr>
          <p:nvPr>
            <p:ph type="pic" sz="quarter" idx="15"/>
          </p:nvPr>
        </p:nvSpPr>
        <p:spPr>
          <a:xfrm>
            <a:off x="5452844" y="4299278"/>
            <a:ext cx="3213100" cy="1822121"/>
          </a:xfrm>
          <a:prstGeom prst="rect">
            <a:avLst/>
          </a:prstGeom>
          <a:solidFill>
            <a:schemeClr val="tx1">
              <a:lumMod val="85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9EA43FD4-E57F-4D40-948A-58C87A9F6593}"/>
              </a:ext>
            </a:extLst>
          </p:cNvPr>
          <p:cNvSpPr>
            <a:spLocks noGrp="1"/>
          </p:cNvSpPr>
          <p:nvPr>
            <p:ph type="pic" sz="quarter" idx="16"/>
          </p:nvPr>
        </p:nvSpPr>
        <p:spPr>
          <a:xfrm>
            <a:off x="8784788" y="2174184"/>
            <a:ext cx="2932349" cy="3957432"/>
          </a:xfrm>
          <a:prstGeom prst="rect">
            <a:avLst/>
          </a:prstGeom>
          <a:solidFill>
            <a:schemeClr val="tx1">
              <a:lumMod val="85000"/>
            </a:schemeClr>
          </a:solidFill>
        </p:spPr>
        <p:txBody>
          <a:bodyPr/>
          <a:lstStyle>
            <a:lvl1pPr marL="0" indent="0">
              <a:buFontTx/>
              <a:buNone/>
              <a:defRPr/>
            </a:lvl1pPr>
          </a:lstStyle>
          <a:p>
            <a:endParaRPr lang="sk-SK"/>
          </a:p>
        </p:txBody>
      </p:sp>
      <p:sp>
        <p:nvSpPr>
          <p:cNvPr id="24" name="Text Placeholder 10">
            <a:extLst>
              <a:ext uri="{FF2B5EF4-FFF2-40B4-BE49-F238E27FC236}">
                <a16:creationId xmlns:a16="http://schemas.microsoft.com/office/drawing/2014/main" id="{D48427E5-A4A3-F242-B943-0EDBEA62730F}"/>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iba s fotkami</a:t>
            </a:r>
          </a:p>
        </p:txBody>
      </p:sp>
      <p:sp>
        <p:nvSpPr>
          <p:cNvPr id="28" name="Text Placeholder 22">
            <a:extLst>
              <a:ext uri="{FF2B5EF4-FFF2-40B4-BE49-F238E27FC236}">
                <a16:creationId xmlns:a16="http://schemas.microsoft.com/office/drawing/2014/main" id="{1E7813C5-57EC-C042-AA60-EB2E8F84FFA1}"/>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accent3"/>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30821366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7_Title Slide">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809BD38-003C-A749-8D8B-EF0A2A761782}"/>
              </a:ext>
            </a:extLst>
          </p:cNvPr>
          <p:cNvSpPr/>
          <p:nvPr userDrawn="1"/>
        </p:nvSpPr>
        <p:spPr>
          <a:xfrm>
            <a:off x="-38100" y="1"/>
            <a:ext cx="3390899" cy="368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15" name="Rectangle 14">
            <a:extLst>
              <a:ext uri="{FF2B5EF4-FFF2-40B4-BE49-F238E27FC236}">
                <a16:creationId xmlns:a16="http://schemas.microsoft.com/office/drawing/2014/main" id="{A5CEE885-03C4-0841-AC48-2804484C6037}"/>
              </a:ext>
            </a:extLst>
          </p:cNvPr>
          <p:cNvSpPr/>
          <p:nvPr userDrawn="1"/>
        </p:nvSpPr>
        <p:spPr>
          <a:xfrm>
            <a:off x="0" y="5040966"/>
            <a:ext cx="12191999" cy="1822121"/>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sp>
        <p:nvSpPr>
          <p:cNvPr id="2" name="Rectangle 1">
            <a:extLst>
              <a:ext uri="{FF2B5EF4-FFF2-40B4-BE49-F238E27FC236}">
                <a16:creationId xmlns:a16="http://schemas.microsoft.com/office/drawing/2014/main" id="{3B5C725A-1F32-EF43-AE1B-9ECD2CA6838B}"/>
              </a:ext>
            </a:extLst>
          </p:cNvPr>
          <p:cNvSpPr/>
          <p:nvPr userDrawn="1"/>
        </p:nvSpPr>
        <p:spPr>
          <a:xfrm>
            <a:off x="3352800" y="0"/>
            <a:ext cx="8839199" cy="817887"/>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k-SK"/>
          </a:p>
        </p:txBody>
      </p:sp>
      <p:pic>
        <p:nvPicPr>
          <p:cNvPr id="26" name="Graphic 25">
            <a:extLst>
              <a:ext uri="{FF2B5EF4-FFF2-40B4-BE49-F238E27FC236}">
                <a16:creationId xmlns:a16="http://schemas.microsoft.com/office/drawing/2014/main" id="{2A75FC83-E6A4-3840-9925-197BD72551CD}"/>
              </a:ext>
            </a:extLst>
          </p:cNvPr>
          <p:cNvPicPr>
            <a:picLocks noChangeAspect="1"/>
          </p:cNvPicPr>
          <p:nvPr userDrawn="1"/>
        </p:nvPicPr>
        <p:blipFill rotWithShape="1">
          <a:blip>
            <a:extLst>
              <a:ext uri="{96DAC541-7B7A-43D3-8B79-37D633B846F1}">
                <asvg:svgBlip xmlns:asvg="http://schemas.microsoft.com/office/drawing/2016/SVG/main" r:embed="rId2"/>
              </a:ext>
            </a:extLst>
          </a:blip>
          <a:srcRect t="-1581" r="78236" b="2"/>
          <a:stretch/>
        </p:blipFill>
        <p:spPr>
          <a:xfrm>
            <a:off x="11600082" y="1159291"/>
            <a:ext cx="591917" cy="2762573"/>
          </a:xfrm>
          <a:prstGeom prst="rect">
            <a:avLst/>
          </a:prstGeom>
        </p:spPr>
      </p:pic>
      <p:pic>
        <p:nvPicPr>
          <p:cNvPr id="5" name="Graphic 4">
            <a:extLst>
              <a:ext uri="{FF2B5EF4-FFF2-40B4-BE49-F238E27FC236}">
                <a16:creationId xmlns:a16="http://schemas.microsoft.com/office/drawing/2014/main" id="{F98E8988-E47F-6C4B-882B-2C30F7D7EFCC}"/>
              </a:ext>
            </a:extLst>
          </p:cNvPr>
          <p:cNvPicPr>
            <a:picLocks noChangeAspect="1"/>
          </p:cNvPicPr>
          <p:nvPr userDrawn="1"/>
        </p:nvPicPr>
        <p:blipFill rotWithShape="1">
          <a:blip>
            <a:extLst>
              <a:ext uri="{96DAC541-7B7A-43D3-8B79-37D633B846F1}">
                <asvg:svgBlip xmlns:asvg="http://schemas.microsoft.com/office/drawing/2016/SVG/main" r:embed="rId3"/>
              </a:ext>
            </a:extLst>
          </a:blip>
          <a:srcRect t="76569"/>
          <a:stretch/>
        </p:blipFill>
        <p:spPr>
          <a:xfrm>
            <a:off x="1411877" y="-30212"/>
            <a:ext cx="3925455" cy="919757"/>
          </a:xfrm>
          <a:prstGeom prst="rect">
            <a:avLst/>
          </a:prstGeom>
        </p:spPr>
      </p:pic>
      <p:sp>
        <p:nvSpPr>
          <p:cNvPr id="9" name="Slide Number Placeholder 8"/>
          <p:cNvSpPr>
            <a:spLocks noGrp="1"/>
          </p:cNvSpPr>
          <p:nvPr>
            <p:ph type="sldNum" sz="quarter" idx="12"/>
          </p:nvPr>
        </p:nvSpPr>
        <p:spPr>
          <a:xfrm>
            <a:off x="11717137" y="6329565"/>
            <a:ext cx="365760" cy="365760"/>
          </a:xfrm>
        </p:spPr>
        <p:txBody>
          <a:bodyPr/>
          <a:lstStyle>
            <a:lvl1pPr>
              <a:defRPr>
                <a:solidFill>
                  <a:schemeClr val="accent5"/>
                </a:solidFill>
                <a:latin typeface="Tahoma" panose="020B0604030504040204" pitchFamily="34" charset="0"/>
                <a:ea typeface="Tahoma" panose="020B0604030504040204" pitchFamily="34" charset="0"/>
                <a:cs typeface="Tahoma" panose="020B0604030504040204" pitchFamily="34" charset="0"/>
              </a:defRPr>
            </a:lvl1pPr>
          </a:lstStyle>
          <a:p>
            <a:fld id="{027D6D31-2B8F-B345-A0A7-9B3B8CDBBCBD}" type="slidenum">
              <a:rPr lang="sk-SK" smtClean="0"/>
              <a:pPr/>
              <a:t>‹#›</a:t>
            </a:fld>
            <a:endParaRPr lang="sk-SK" dirty="0"/>
          </a:p>
        </p:txBody>
      </p:sp>
      <p:pic>
        <p:nvPicPr>
          <p:cNvPr id="6" name="Picture 5" descr="A picture containing device&#10;&#10;Description automatically generated">
            <a:extLst>
              <a:ext uri="{FF2B5EF4-FFF2-40B4-BE49-F238E27FC236}">
                <a16:creationId xmlns:a16="http://schemas.microsoft.com/office/drawing/2014/main" id="{7F196004-D5B2-EA41-82CA-F8B79CBEC202}"/>
              </a:ext>
            </a:extLst>
          </p:cNvPr>
          <p:cNvPicPr>
            <a:picLocks noChangeAspect="1"/>
          </p:cNvPicPr>
          <p:nvPr userDrawn="1"/>
        </p:nvPicPr>
        <p:blipFill>
          <a:blip r:embed="rId4"/>
          <a:stretch>
            <a:fillRect/>
          </a:stretch>
        </p:blipFill>
        <p:spPr>
          <a:xfrm>
            <a:off x="9717924" y="0"/>
            <a:ext cx="2474076" cy="1798530"/>
          </a:xfrm>
          <a:prstGeom prst="rect">
            <a:avLst/>
          </a:prstGeom>
        </p:spPr>
      </p:pic>
      <p:pic>
        <p:nvPicPr>
          <p:cNvPr id="14" name="Picture 13" descr="A close up of a logo&#10;&#10;Description automatically generated">
            <a:extLst>
              <a:ext uri="{FF2B5EF4-FFF2-40B4-BE49-F238E27FC236}">
                <a16:creationId xmlns:a16="http://schemas.microsoft.com/office/drawing/2014/main" id="{FCE0E3F6-6103-124C-8672-69B3F146ECB4}"/>
              </a:ext>
            </a:extLst>
          </p:cNvPr>
          <p:cNvPicPr>
            <a:picLocks noChangeAspect="1"/>
          </p:cNvPicPr>
          <p:nvPr userDrawn="1"/>
        </p:nvPicPr>
        <p:blipFill rotWithShape="1">
          <a:blip r:embed="rId5"/>
          <a:srcRect l="-11535" r="80501"/>
          <a:stretch/>
        </p:blipFill>
        <p:spPr>
          <a:xfrm>
            <a:off x="11404069" y="476250"/>
            <a:ext cx="787932" cy="2538864"/>
          </a:xfrm>
          <a:prstGeom prst="rect">
            <a:avLst/>
          </a:prstGeom>
        </p:spPr>
      </p:pic>
      <p:pic>
        <p:nvPicPr>
          <p:cNvPr id="3" name="Graphic 2">
            <a:extLst>
              <a:ext uri="{FF2B5EF4-FFF2-40B4-BE49-F238E27FC236}">
                <a16:creationId xmlns:a16="http://schemas.microsoft.com/office/drawing/2014/main" id="{597BC5D4-F51C-E548-A9E8-1EE295306120}"/>
              </a:ext>
            </a:extLst>
          </p:cNvPr>
          <p:cNvPicPr>
            <a:picLocks noChangeAspect="1"/>
          </p:cNvPicPr>
          <p:nvPr userDrawn="1"/>
        </p:nvPicPr>
        <p:blipFill rotWithShape="1">
          <a:blip>
            <a:extLst>
              <a:ext uri="{96DAC541-7B7A-43D3-8B79-37D633B846F1}">
                <asvg:svgBlip xmlns:asvg="http://schemas.microsoft.com/office/drawing/2016/SVG/main" r:embed="rId6"/>
              </a:ext>
            </a:extLst>
          </a:blip>
          <a:srcRect t="71406"/>
          <a:stretch/>
        </p:blipFill>
        <p:spPr>
          <a:xfrm>
            <a:off x="3067210" y="-37215"/>
            <a:ext cx="2407591" cy="698074"/>
          </a:xfrm>
          <a:prstGeom prst="rect">
            <a:avLst/>
          </a:prstGeom>
        </p:spPr>
      </p:pic>
      <p:pic>
        <p:nvPicPr>
          <p:cNvPr id="25" name="Graphic 24">
            <a:extLst>
              <a:ext uri="{FF2B5EF4-FFF2-40B4-BE49-F238E27FC236}">
                <a16:creationId xmlns:a16="http://schemas.microsoft.com/office/drawing/2014/main" id="{2F826929-C3FA-7445-97BE-4C133FB27CA4}"/>
              </a:ext>
            </a:extLst>
          </p:cNvPr>
          <p:cNvPicPr>
            <a:picLocks noChangeAspect="1"/>
          </p:cNvPicPr>
          <p:nvPr userDrawn="1"/>
        </p:nvPicPr>
        <p:blipFill rotWithShape="1">
          <a:blip>
            <a:extLst>
              <a:ext uri="{96DAC541-7B7A-43D3-8B79-37D633B846F1}">
                <asvg:svgBlip xmlns:asvg="http://schemas.microsoft.com/office/drawing/2016/SVG/main" r:embed="rId7"/>
              </a:ext>
            </a:extLst>
          </a:blip>
          <a:srcRect l="71265" t="-2202" r="-3796" b="41616"/>
          <a:stretch/>
        </p:blipFill>
        <p:spPr>
          <a:xfrm>
            <a:off x="-38100" y="4688228"/>
            <a:ext cx="1165069" cy="2169771"/>
          </a:xfrm>
          <a:prstGeom prst="rect">
            <a:avLst/>
          </a:prstGeom>
        </p:spPr>
      </p:pic>
      <p:pic>
        <p:nvPicPr>
          <p:cNvPr id="18" name="Picture 17" descr="A close up of a logo&#10;&#10;Description automatically generated">
            <a:extLst>
              <a:ext uri="{FF2B5EF4-FFF2-40B4-BE49-F238E27FC236}">
                <a16:creationId xmlns:a16="http://schemas.microsoft.com/office/drawing/2014/main" id="{762D140A-0216-FF47-A0C5-1CC9C6FFD78D}"/>
              </a:ext>
            </a:extLst>
          </p:cNvPr>
          <p:cNvPicPr>
            <a:picLocks noChangeAspect="1"/>
          </p:cNvPicPr>
          <p:nvPr userDrawn="1"/>
        </p:nvPicPr>
        <p:blipFill rotWithShape="1">
          <a:blip r:embed="rId5"/>
          <a:srcRect l="-11536" r="81772"/>
          <a:stretch/>
        </p:blipFill>
        <p:spPr>
          <a:xfrm rot="5400000">
            <a:off x="3014410" y="4542744"/>
            <a:ext cx="1062116" cy="3568397"/>
          </a:xfrm>
          <a:prstGeom prst="rect">
            <a:avLst/>
          </a:prstGeom>
        </p:spPr>
      </p:pic>
      <p:sp>
        <p:nvSpPr>
          <p:cNvPr id="19" name="Picture Placeholder 6">
            <a:extLst>
              <a:ext uri="{FF2B5EF4-FFF2-40B4-BE49-F238E27FC236}">
                <a16:creationId xmlns:a16="http://schemas.microsoft.com/office/drawing/2014/main" id="{4271D54F-202E-1B46-B0BB-A2D0A5C4D6D6}"/>
              </a:ext>
            </a:extLst>
          </p:cNvPr>
          <p:cNvSpPr>
            <a:spLocks noGrp="1"/>
          </p:cNvSpPr>
          <p:nvPr>
            <p:ph type="pic" sz="quarter" idx="13"/>
          </p:nvPr>
        </p:nvSpPr>
        <p:spPr>
          <a:xfrm>
            <a:off x="839788" y="2174184"/>
            <a:ext cx="4513996" cy="3957432"/>
          </a:xfrm>
          <a:prstGeom prst="rect">
            <a:avLst/>
          </a:prstGeom>
          <a:solidFill>
            <a:schemeClr val="tx1">
              <a:lumMod val="85000"/>
            </a:schemeClr>
          </a:solidFill>
        </p:spPr>
        <p:txBody>
          <a:bodyPr/>
          <a:lstStyle>
            <a:lvl1pPr marL="0" indent="0">
              <a:buFontTx/>
              <a:buNone/>
              <a:defRPr/>
            </a:lvl1pPr>
          </a:lstStyle>
          <a:p>
            <a:endParaRPr lang="sk-SK"/>
          </a:p>
        </p:txBody>
      </p:sp>
      <p:sp>
        <p:nvSpPr>
          <p:cNvPr id="20" name="Picture Placeholder 6">
            <a:extLst>
              <a:ext uri="{FF2B5EF4-FFF2-40B4-BE49-F238E27FC236}">
                <a16:creationId xmlns:a16="http://schemas.microsoft.com/office/drawing/2014/main" id="{3A414D8E-3113-B242-8CF4-400F12141254}"/>
              </a:ext>
            </a:extLst>
          </p:cNvPr>
          <p:cNvSpPr>
            <a:spLocks noGrp="1"/>
          </p:cNvSpPr>
          <p:nvPr>
            <p:ph type="pic" sz="quarter" idx="14"/>
          </p:nvPr>
        </p:nvSpPr>
        <p:spPr>
          <a:xfrm>
            <a:off x="5452844" y="2163968"/>
            <a:ext cx="3213100" cy="1988932"/>
          </a:xfrm>
          <a:prstGeom prst="rect">
            <a:avLst/>
          </a:prstGeom>
          <a:solidFill>
            <a:schemeClr val="tx1">
              <a:lumMod val="85000"/>
            </a:schemeClr>
          </a:solidFill>
        </p:spPr>
        <p:txBody>
          <a:bodyPr/>
          <a:lstStyle>
            <a:lvl1pPr marL="0" indent="0">
              <a:buFontTx/>
              <a:buNone/>
              <a:defRPr/>
            </a:lvl1pPr>
          </a:lstStyle>
          <a:p>
            <a:endParaRPr lang="sk-SK"/>
          </a:p>
        </p:txBody>
      </p:sp>
      <p:sp>
        <p:nvSpPr>
          <p:cNvPr id="21" name="Picture Placeholder 6">
            <a:extLst>
              <a:ext uri="{FF2B5EF4-FFF2-40B4-BE49-F238E27FC236}">
                <a16:creationId xmlns:a16="http://schemas.microsoft.com/office/drawing/2014/main" id="{89BD582E-7505-5644-98CF-FDFE0D20AAB2}"/>
              </a:ext>
            </a:extLst>
          </p:cNvPr>
          <p:cNvSpPr>
            <a:spLocks noGrp="1"/>
          </p:cNvSpPr>
          <p:nvPr>
            <p:ph type="pic" sz="quarter" idx="15"/>
          </p:nvPr>
        </p:nvSpPr>
        <p:spPr>
          <a:xfrm>
            <a:off x="5452844" y="4299278"/>
            <a:ext cx="3213100" cy="1822121"/>
          </a:xfrm>
          <a:prstGeom prst="rect">
            <a:avLst/>
          </a:prstGeom>
          <a:solidFill>
            <a:schemeClr val="tx1">
              <a:lumMod val="85000"/>
            </a:schemeClr>
          </a:solidFill>
        </p:spPr>
        <p:txBody>
          <a:bodyPr/>
          <a:lstStyle>
            <a:lvl1pPr marL="0" indent="0">
              <a:buFontTx/>
              <a:buNone/>
              <a:defRPr/>
            </a:lvl1pPr>
          </a:lstStyle>
          <a:p>
            <a:endParaRPr lang="sk-SK"/>
          </a:p>
        </p:txBody>
      </p:sp>
      <p:sp>
        <p:nvSpPr>
          <p:cNvPr id="22" name="Picture Placeholder 6">
            <a:extLst>
              <a:ext uri="{FF2B5EF4-FFF2-40B4-BE49-F238E27FC236}">
                <a16:creationId xmlns:a16="http://schemas.microsoft.com/office/drawing/2014/main" id="{6C738A0A-3E1A-8241-9661-8E81B4A4F7DB}"/>
              </a:ext>
            </a:extLst>
          </p:cNvPr>
          <p:cNvSpPr>
            <a:spLocks noGrp="1"/>
          </p:cNvSpPr>
          <p:nvPr>
            <p:ph type="pic" sz="quarter" idx="16"/>
          </p:nvPr>
        </p:nvSpPr>
        <p:spPr>
          <a:xfrm>
            <a:off x="8784788" y="2174184"/>
            <a:ext cx="2932349" cy="3957432"/>
          </a:xfrm>
          <a:prstGeom prst="rect">
            <a:avLst/>
          </a:prstGeom>
          <a:solidFill>
            <a:schemeClr val="tx1">
              <a:lumMod val="85000"/>
            </a:schemeClr>
          </a:solidFill>
        </p:spPr>
        <p:txBody>
          <a:bodyPr/>
          <a:lstStyle>
            <a:lvl1pPr marL="0" indent="0">
              <a:buFontTx/>
              <a:buNone/>
              <a:defRPr/>
            </a:lvl1pPr>
          </a:lstStyle>
          <a:p>
            <a:endParaRPr lang="sk-SK"/>
          </a:p>
        </p:txBody>
      </p:sp>
      <p:sp>
        <p:nvSpPr>
          <p:cNvPr id="24" name="Text Placeholder 10">
            <a:extLst>
              <a:ext uri="{FF2B5EF4-FFF2-40B4-BE49-F238E27FC236}">
                <a16:creationId xmlns:a16="http://schemas.microsoft.com/office/drawing/2014/main" id="{9F9CAB01-CE9F-964D-AC2C-FDF34D8FA664}"/>
              </a:ext>
            </a:extLst>
          </p:cNvPr>
          <p:cNvSpPr>
            <a:spLocks noGrp="1"/>
          </p:cNvSpPr>
          <p:nvPr>
            <p:ph type="body" sz="quarter" idx="17" hasCustomPrompt="1"/>
          </p:nvPr>
        </p:nvSpPr>
        <p:spPr>
          <a:xfrm>
            <a:off x="695325" y="1306771"/>
            <a:ext cx="9872359" cy="814388"/>
          </a:xfrm>
          <a:prstGeom prst="rect">
            <a:avLst/>
          </a:prstGeom>
        </p:spPr>
        <p:txBody>
          <a:bodyPr/>
          <a:lstStyle>
            <a:lvl1pPr marL="0" indent="0">
              <a:buFontTx/>
              <a:buNone/>
              <a:defRPr sz="4200" cap="all" baseline="0">
                <a:solidFill>
                  <a:schemeClr val="accent1"/>
                </a:solidFill>
                <a:latin typeface="Circe" panose="020B0502020203020203" pitchFamily="34" charset="77"/>
              </a:defRPr>
            </a:lvl1pPr>
          </a:lstStyle>
          <a:p>
            <a:pPr lvl="0"/>
            <a:r>
              <a:rPr lang="sk-SK"/>
              <a:t>ČASŤ iba s fotkami</a:t>
            </a:r>
          </a:p>
        </p:txBody>
      </p:sp>
      <p:sp>
        <p:nvSpPr>
          <p:cNvPr id="28" name="Text Placeholder 22">
            <a:extLst>
              <a:ext uri="{FF2B5EF4-FFF2-40B4-BE49-F238E27FC236}">
                <a16:creationId xmlns:a16="http://schemas.microsoft.com/office/drawing/2014/main" id="{A8FB1E86-B92D-BA48-BE69-7C94486662BD}"/>
              </a:ext>
            </a:extLst>
          </p:cNvPr>
          <p:cNvSpPr>
            <a:spLocks noGrp="1"/>
          </p:cNvSpPr>
          <p:nvPr>
            <p:ph type="body" sz="quarter" idx="18" hasCustomPrompt="1"/>
          </p:nvPr>
        </p:nvSpPr>
        <p:spPr>
          <a:xfrm>
            <a:off x="5416826" y="219354"/>
            <a:ext cx="4455571" cy="334963"/>
          </a:xfrm>
          <a:prstGeom prst="rect">
            <a:avLst/>
          </a:prstGeom>
        </p:spPr>
        <p:txBody>
          <a:bodyPr/>
          <a:lstStyle>
            <a:lvl1pPr marL="0" indent="0" algn="r">
              <a:buFontTx/>
              <a:buNone/>
              <a:defRPr sz="1400" baseline="0">
                <a:solidFill>
                  <a:schemeClr val="tx1"/>
                </a:solidFill>
                <a:latin typeface="Tahoma" panose="020B0604030504040204" pitchFamily="34" charset="0"/>
              </a:defRPr>
            </a:lvl1pPr>
          </a:lstStyle>
          <a:p>
            <a:pPr lvl="0"/>
            <a:r>
              <a:rPr lang="sk-SK"/>
              <a:t>Názov prezentácie</a:t>
            </a:r>
          </a:p>
        </p:txBody>
      </p:sp>
    </p:spTree>
    <p:extLst>
      <p:ext uri="{BB962C8B-B14F-4D97-AF65-F5344CB8AC3E}">
        <p14:creationId xmlns:p14="http://schemas.microsoft.com/office/powerpoint/2010/main" val="196588617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300">
          <p15:clr>
            <a:srgbClr val="FBAE40"/>
          </p15:clr>
        </p15:guide>
        <p15:guide id="2" pos="438">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8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sk-SK"/>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k-SK"/>
              <a:t>Click to edit Master subtitle style</a:t>
            </a:r>
          </a:p>
        </p:txBody>
      </p:sp>
      <p:sp>
        <p:nvSpPr>
          <p:cNvPr id="4" name="Date Placeholder 3"/>
          <p:cNvSpPr>
            <a:spLocks noGrp="1"/>
          </p:cNvSpPr>
          <p:nvPr>
            <p:ph type="dt" sz="half" idx="10"/>
          </p:nvPr>
        </p:nvSpPr>
        <p:spPr/>
        <p:txBody>
          <a:bodyPr/>
          <a:lstStyle/>
          <a:p>
            <a:fld id="{03780658-D3D6-834E-804C-8F7C0E3452BD}" type="datetimeFigureOut">
              <a:rPr lang="en-US" smtClean="0"/>
              <a:pPr/>
              <a:t>10/25/2026</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CFC5C458-17F6-1348-93A7-AA411F63253F}" type="slidenum">
              <a:rPr lang="sk-SK" smtClean="0"/>
              <a:pPr/>
              <a:t>‹#›</a:t>
            </a:fld>
            <a:endParaRPr lang="sk-SK"/>
          </a:p>
        </p:txBody>
      </p:sp>
    </p:spTree>
    <p:extLst>
      <p:ext uri="{BB962C8B-B14F-4D97-AF65-F5344CB8AC3E}">
        <p14:creationId xmlns:p14="http://schemas.microsoft.com/office/powerpoint/2010/main" val="34593910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027D6D31-2B8F-B345-A0A7-9B3B8CDBBCBD}" type="slidenum">
              <a:rPr lang="sk-SK" smtClean="0"/>
              <a:t>‹#›</a:t>
            </a:fld>
            <a:endParaRPr lang="sk-SK"/>
          </a:p>
        </p:txBody>
      </p:sp>
    </p:spTree>
    <p:extLst>
      <p:ext uri="{BB962C8B-B14F-4D97-AF65-F5344CB8AC3E}">
        <p14:creationId xmlns:p14="http://schemas.microsoft.com/office/powerpoint/2010/main" val="2711203530"/>
      </p:ext>
    </p:extLst>
  </p:cSld>
  <p:clrMap bg1="lt1" tx1="dk1" bg2="lt2" tx2="dk2" accent1="accent1" accent2="accent2" accent3="accent3" accent4="accent4" accent5="accent5" accent6="accent6" hlink="hlink" folHlink="folHlink"/>
  <p:sldLayoutIdLst>
    <p:sldLayoutId id="2147483676" r:id="rId1"/>
    <p:sldLayoutId id="2147483687" r:id="rId2"/>
    <p:sldLayoutId id="2147483704" r:id="rId3"/>
    <p:sldLayoutId id="2147483688" r:id="rId4"/>
    <p:sldLayoutId id="2147483689" r:id="rId5"/>
    <p:sldLayoutId id="2147483690" r:id="rId6"/>
    <p:sldLayoutId id="2147483691" r:id="rId7"/>
    <p:sldLayoutId id="2147483692" r:id="rId8"/>
    <p:sldLayoutId id="2147483694" r:id="rId9"/>
    <p:sldLayoutId id="2147483693" r:id="rId10"/>
    <p:sldLayoutId id="2147483695" r:id="rId11"/>
    <p:sldLayoutId id="2147483696" r:id="rId12"/>
    <p:sldLayoutId id="2147483697" r:id="rId13"/>
    <p:sldLayoutId id="2147483698" r:id="rId14"/>
    <p:sldLayoutId id="2147483699" r:id="rId15"/>
    <p:sldLayoutId id="2147483700" r:id="rId16"/>
    <p:sldLayoutId id="2147483701" r:id="rId17"/>
    <p:sldLayoutId id="2147483702" r:id="rId18"/>
    <p:sldLayoutId id="2147483703" r:id="rId19"/>
    <p:sldLayoutId id="2147483705" r:id="rId20"/>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eg"/><Relationship Id="rId1" Type="http://schemas.openxmlformats.org/officeDocument/2006/relationships/slideLayout" Target="../slideLayouts/slideLayout13.xml"/><Relationship Id="rId5" Type="http://schemas.openxmlformats.org/officeDocument/2006/relationships/image" Target="../media/image35.jpeg"/><Relationship Id="rId4" Type="http://schemas.openxmlformats.org/officeDocument/2006/relationships/image" Target="../media/image34.jpeg"/></Relationships>
</file>

<file path=ppt/slides/_rels/slide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5.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7.png"/><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39.png"/><Relationship Id="rId7" Type="http://schemas.openxmlformats.org/officeDocument/2006/relationships/image" Target="../media/image52.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1.jpg"/><Relationship Id="rId11" Type="http://schemas.openxmlformats.org/officeDocument/2006/relationships/image" Target="../media/image56.jpg"/><Relationship Id="rId5" Type="http://schemas.openxmlformats.org/officeDocument/2006/relationships/image" Target="../media/image50.png"/><Relationship Id="rId10" Type="http://schemas.openxmlformats.org/officeDocument/2006/relationships/image" Target="../media/image55.jpg"/><Relationship Id="rId4" Type="http://schemas.openxmlformats.org/officeDocument/2006/relationships/image" Target="../media/image49.png"/><Relationship Id="rId9" Type="http://schemas.openxmlformats.org/officeDocument/2006/relationships/image" Target="../media/image54.jpg"/></Relationships>
</file>

<file path=ppt/slides/_rels/slide1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image" Target="../media/image51.jpg"/><Relationship Id="rId1" Type="http://schemas.openxmlformats.org/officeDocument/2006/relationships/slideLayout" Target="../slideLayouts/slideLayout1.xml"/><Relationship Id="rId4" Type="http://schemas.openxmlformats.org/officeDocument/2006/relationships/image" Target="../media/image58.jpg"/></Relationships>
</file>

<file path=ppt/slides/_rels/slide1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2.jpg"/><Relationship Id="rId1" Type="http://schemas.openxmlformats.org/officeDocument/2006/relationships/slideLayout" Target="../slideLayouts/slideLayout1.xml"/><Relationship Id="rId4" Type="http://schemas.openxmlformats.org/officeDocument/2006/relationships/image" Target="../media/image61.jpg"/></Relationships>
</file>

<file path=ppt/slides/_rels/slide19.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20.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62.png"/></Relationships>
</file>

<file path=ppt/slides/_rels/slide23.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63.jpg"/><Relationship Id="rId1" Type="http://schemas.openxmlformats.org/officeDocument/2006/relationships/slideLayout" Target="../slideLayouts/slideLayout1.xml"/><Relationship Id="rId4" Type="http://schemas.openxmlformats.org/officeDocument/2006/relationships/image" Target="../media/image64.jpg"/></Relationships>
</file>

<file path=ppt/slides/_rels/slide24.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image" Target="../media/image65.jpg"/><Relationship Id="rId1" Type="http://schemas.openxmlformats.org/officeDocument/2006/relationships/slideLayout" Target="../slideLayouts/slideLayout1.xml"/><Relationship Id="rId4" Type="http://schemas.openxmlformats.org/officeDocument/2006/relationships/image" Target="../media/image67.jpg"/></Relationships>
</file>

<file path=ppt/slides/_rels/slide28.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31.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image" Target="../media/image54.jpg"/><Relationship Id="rId1" Type="http://schemas.openxmlformats.org/officeDocument/2006/relationships/slideLayout" Target="../slideLayouts/slideLayout1.xml"/><Relationship Id="rId5" Type="http://schemas.openxmlformats.org/officeDocument/2006/relationships/image" Target="../media/image70.jpg"/><Relationship Id="rId4" Type="http://schemas.openxmlformats.org/officeDocument/2006/relationships/image" Target="../media/image69.jpg"/></Relationships>
</file>

<file path=ppt/slides/_rels/slide3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35.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3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image" Target="../media/image55.jp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39.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image" Target="../media/image72.jpg"/><Relationship Id="rId1" Type="http://schemas.openxmlformats.org/officeDocument/2006/relationships/slideLayout" Target="../slideLayouts/slideLayout1.xml"/><Relationship Id="rId5" Type="http://schemas.openxmlformats.org/officeDocument/2006/relationships/image" Target="../media/image74.jpg"/><Relationship Id="rId4" Type="http://schemas.openxmlformats.org/officeDocument/2006/relationships/image" Target="../media/image56.jpg"/></Relationships>
</file>

<file path=ppt/slides/_rels/slide40.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41.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42.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4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75.png"/></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33.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79.jpe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image" Target="../media/image59.png"/><Relationship Id="rId4" Type="http://schemas.openxmlformats.org/officeDocument/2006/relationships/image" Target="../media/image39.png"/></Relationships>
</file>

<file path=ppt/slides/_rels/slide4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80.png"/><Relationship Id="rId5" Type="http://schemas.openxmlformats.org/officeDocument/2006/relationships/image" Target="../media/image50.png"/><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image" Target="../media/image86.jpeg"/><Relationship Id="rId1" Type="http://schemas.openxmlformats.org/officeDocument/2006/relationships/slideLayout" Target="../slideLayouts/slideLayout1.xml"/><Relationship Id="rId4" Type="http://schemas.openxmlformats.org/officeDocument/2006/relationships/image" Target="../media/image88.jpeg"/></Relationships>
</file>

<file path=ppt/slides/_rels/slide5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0.png"/><Relationship Id="rId7" Type="http://schemas.openxmlformats.org/officeDocument/2006/relationships/image" Target="../media/image94.png"/><Relationship Id="rId2" Type="http://schemas.openxmlformats.org/officeDocument/2006/relationships/notesSlide" Target="../notesSlides/notesSlide37.xml"/><Relationship Id="rId1" Type="http://schemas.openxmlformats.org/officeDocument/2006/relationships/slideLayout" Target="../slideLayouts/slideLayout1.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91.png"/></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5AC6135B-7B2E-4302-9E10-10DEF31845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6718" y="-38083"/>
            <a:ext cx="6095975" cy="4057722"/>
          </a:xfrm>
          <a:prstGeom prst="rect">
            <a:avLst/>
          </a:prstGeom>
          <a:noFill/>
          <a:extLst>
            <a:ext uri="{909E8E84-426E-40DD-AFC4-6F175D3DCCD1}">
              <a14:hiddenFill xmlns:a14="http://schemas.microsoft.com/office/drawing/2010/main">
                <a:solidFill>
                  <a:srgbClr val="FFFFFF"/>
                </a:solidFill>
              </a14:hiddenFill>
            </a:ext>
          </a:extLst>
        </p:spPr>
      </p:pic>
      <p:pic>
        <p:nvPicPr>
          <p:cNvPr id="14" name="Obrázok 13">
            <a:extLst>
              <a:ext uri="{FF2B5EF4-FFF2-40B4-BE49-F238E27FC236}">
                <a16:creationId xmlns:a16="http://schemas.microsoft.com/office/drawing/2014/main" id="{BAA9C80C-5D9D-4439-A2C0-684DCA487701}"/>
              </a:ext>
            </a:extLst>
          </p:cNvPr>
          <p:cNvPicPr>
            <a:picLocks noChangeAspect="1"/>
          </p:cNvPicPr>
          <p:nvPr/>
        </p:nvPicPr>
        <p:blipFill>
          <a:blip r:embed="rId3"/>
          <a:stretch>
            <a:fillRect/>
          </a:stretch>
        </p:blipFill>
        <p:spPr>
          <a:xfrm>
            <a:off x="6105283" y="3429000"/>
            <a:ext cx="6086717" cy="4059853"/>
          </a:xfrm>
          <a:prstGeom prst="rect">
            <a:avLst/>
          </a:prstGeom>
        </p:spPr>
      </p:pic>
      <p:pic>
        <p:nvPicPr>
          <p:cNvPr id="15" name="Picture 6">
            <a:extLst>
              <a:ext uri="{FF2B5EF4-FFF2-40B4-BE49-F238E27FC236}">
                <a16:creationId xmlns:a16="http://schemas.microsoft.com/office/drawing/2014/main" id="{A1F8EC84-4E18-4C21-8E11-709A73FF5D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298" y="-102808"/>
            <a:ext cx="6304649" cy="419662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Výsledok vyhľadávania obrázkov pre dopyt prehra special olympics&quot;">
            <a:extLst>
              <a:ext uri="{FF2B5EF4-FFF2-40B4-BE49-F238E27FC236}">
                <a16:creationId xmlns:a16="http://schemas.microsoft.com/office/drawing/2014/main" id="{CA69C21F-2025-46E2-A7F1-58EB6684DA9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a:stretch/>
        </p:blipFill>
        <p:spPr bwMode="auto">
          <a:xfrm>
            <a:off x="20" y="3429000"/>
            <a:ext cx="6095975" cy="3429000"/>
          </a:xfrm>
          <a:prstGeom prst="rect">
            <a:avLst/>
          </a:prstGeom>
          <a:noFill/>
          <a:extLst>
            <a:ext uri="{909E8E84-426E-40DD-AFC4-6F175D3DCCD1}">
              <a14:hiddenFill xmlns:a14="http://schemas.microsoft.com/office/drawing/2010/main">
                <a:solidFill>
                  <a:srgbClr val="FFFFFF"/>
                </a:solidFill>
              </a14:hiddenFill>
            </a:ext>
          </a:extLst>
        </p:spPr>
      </p:pic>
      <p:sp>
        <p:nvSpPr>
          <p:cNvPr id="8" name="Text Placeholder 1">
            <a:extLst>
              <a:ext uri="{FF2B5EF4-FFF2-40B4-BE49-F238E27FC236}">
                <a16:creationId xmlns:a16="http://schemas.microsoft.com/office/drawing/2014/main" id="{61EE9679-C574-494A-9DF1-65071EB63E29}"/>
              </a:ext>
            </a:extLst>
          </p:cNvPr>
          <p:cNvSpPr txBox="1">
            <a:spLocks/>
          </p:cNvSpPr>
          <p:nvPr/>
        </p:nvSpPr>
        <p:spPr>
          <a:xfrm>
            <a:off x="3019727" y="2987034"/>
            <a:ext cx="6523348" cy="881960"/>
          </a:xfrm>
          <a:prstGeom prst="rect">
            <a:avLst/>
          </a:prstGeom>
          <a:solidFill>
            <a:schemeClr val="bg1">
              <a:alpha val="60000"/>
            </a:schemeClr>
          </a:solidFill>
          <a:ln w="38100" cap="sq">
            <a:solidFill>
              <a:schemeClr val="tx1"/>
            </a:solidFill>
            <a:miter lim="800000"/>
          </a:ln>
        </p:spPr>
        <p:txBody>
          <a:bodyPr vert="horz" lIns="274320" tIns="182880" rIns="274320" bIns="182880" rtlCol="0" anchor="ctr" anchorCtr="1">
            <a:normAutofit lnSpcReduction="10000"/>
          </a:bodyPr>
          <a:lstStyle>
            <a:lvl1pPr marL="0" indent="0" algn="l" defTabSz="914400" rtl="0" eaLnBrk="1" latinLnBrk="0" hangingPunct="1">
              <a:lnSpc>
                <a:spcPct val="100000"/>
              </a:lnSpc>
              <a:spcBef>
                <a:spcPts val="1000"/>
              </a:spcBef>
              <a:buClr>
                <a:schemeClr val="accent2"/>
              </a:buClr>
              <a:buFontTx/>
              <a:buNone/>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lnSpc>
                <a:spcPct val="90000"/>
              </a:lnSpc>
              <a:spcBef>
                <a:spcPct val="0"/>
              </a:spcBef>
              <a:spcAft>
                <a:spcPts val="600"/>
              </a:spcAft>
            </a:pPr>
            <a:r>
              <a:rPr lang="en-US" sz="3800" b="1" cap="all" spc="200" dirty="0">
                <a:solidFill>
                  <a:schemeClr val="tx1"/>
                </a:solidFill>
                <a:latin typeface="+mj-lt"/>
                <a:ea typeface="+mj-ea"/>
                <a:cs typeface="+mj-cs"/>
              </a:rPr>
              <a:t>ŠPORT = EMÓCIA</a:t>
            </a:r>
          </a:p>
        </p:txBody>
      </p:sp>
    </p:spTree>
    <p:extLst>
      <p:ext uri="{BB962C8B-B14F-4D97-AF65-F5344CB8AC3E}">
        <p14:creationId xmlns:p14="http://schemas.microsoft.com/office/powerpoint/2010/main" val="3539452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911797C-036D-DB40-9A40-70D1A92E67E8}"/>
              </a:ext>
            </a:extLst>
          </p:cNvPr>
          <p:cNvSpPr>
            <a:spLocks noGrp="1"/>
          </p:cNvSpPr>
          <p:nvPr>
            <p:ph type="body" sz="quarter" idx="13"/>
          </p:nvPr>
        </p:nvSpPr>
        <p:spPr>
          <a:xfrm>
            <a:off x="119743" y="4780570"/>
            <a:ext cx="9256820" cy="762000"/>
          </a:xfrm>
        </p:spPr>
        <p:txBody>
          <a:bodyPr/>
          <a:lstStyle/>
          <a:p>
            <a:r>
              <a:rPr lang="en-US" sz="4800" dirty="0">
                <a:solidFill>
                  <a:srgbClr val="FF0000"/>
                </a:solidFill>
              </a:rPr>
              <a:t>Special </a:t>
            </a:r>
            <a:r>
              <a:rPr lang="en-US" sz="4800" dirty="0" err="1">
                <a:solidFill>
                  <a:srgbClr val="FF0000"/>
                </a:solidFill>
              </a:rPr>
              <a:t>olympics</a:t>
            </a:r>
            <a:r>
              <a:rPr lang="en-US" sz="4800" dirty="0">
                <a:solidFill>
                  <a:srgbClr val="FF0000"/>
                </a:solidFill>
              </a:rPr>
              <a:t> </a:t>
            </a:r>
            <a:r>
              <a:rPr lang="en-US" sz="4800" dirty="0" err="1">
                <a:solidFill>
                  <a:srgbClr val="FF0000"/>
                </a:solidFill>
              </a:rPr>
              <a:t>slovakia</a:t>
            </a:r>
            <a:endParaRPr lang="sk-SK" sz="4800" dirty="0">
              <a:solidFill>
                <a:srgbClr val="FF0000"/>
              </a:solidFill>
            </a:endParaRPr>
          </a:p>
          <a:p>
            <a:endParaRPr lang="sk-SK" sz="4800" dirty="0"/>
          </a:p>
        </p:txBody>
      </p:sp>
      <p:sp>
        <p:nvSpPr>
          <p:cNvPr id="8" name="Text Placeholder 7">
            <a:extLst>
              <a:ext uri="{FF2B5EF4-FFF2-40B4-BE49-F238E27FC236}">
                <a16:creationId xmlns:a16="http://schemas.microsoft.com/office/drawing/2014/main" id="{B66C0674-4221-1547-8F6E-5373E25E3B1C}"/>
              </a:ext>
            </a:extLst>
          </p:cNvPr>
          <p:cNvSpPr>
            <a:spLocks noGrp="1"/>
          </p:cNvSpPr>
          <p:nvPr>
            <p:ph type="body" sz="quarter" idx="14"/>
          </p:nvPr>
        </p:nvSpPr>
        <p:spPr>
          <a:xfrm>
            <a:off x="4015517" y="5631982"/>
            <a:ext cx="8823489" cy="1186249"/>
          </a:xfrm>
        </p:spPr>
        <p:txBody>
          <a:bodyPr/>
          <a:lstStyle/>
          <a:p>
            <a:pPr algn="l"/>
            <a:r>
              <a:rPr lang="en-US" b="1" dirty="0">
                <a:solidFill>
                  <a:schemeClr val="tx1"/>
                </a:solidFill>
              </a:rPr>
              <a:t>“</a:t>
            </a:r>
            <a:r>
              <a:rPr lang="en-US" b="1" dirty="0" err="1">
                <a:solidFill>
                  <a:schemeClr val="tx1"/>
                </a:solidFill>
              </a:rPr>
              <a:t>Svet</a:t>
            </a:r>
            <a:r>
              <a:rPr lang="en-US" b="1" dirty="0">
                <a:solidFill>
                  <a:schemeClr val="tx1"/>
                </a:solidFill>
              </a:rPr>
              <a:t> </a:t>
            </a:r>
            <a:r>
              <a:rPr lang="en-US" b="1" dirty="0" err="1">
                <a:solidFill>
                  <a:schemeClr val="tx1"/>
                </a:solidFill>
              </a:rPr>
              <a:t>vnímame</a:t>
            </a:r>
            <a:r>
              <a:rPr lang="en-US" b="1" dirty="0">
                <a:solidFill>
                  <a:schemeClr val="tx1"/>
                </a:solidFill>
              </a:rPr>
              <a:t> </a:t>
            </a:r>
            <a:r>
              <a:rPr lang="en-US" b="1" dirty="0" err="1">
                <a:solidFill>
                  <a:schemeClr val="tx1"/>
                </a:solidFill>
              </a:rPr>
              <a:t>inak</a:t>
            </a:r>
            <a:r>
              <a:rPr lang="en-US" b="1" dirty="0">
                <a:solidFill>
                  <a:schemeClr val="tx1"/>
                </a:solidFill>
              </a:rPr>
              <a:t>, ale </a:t>
            </a:r>
            <a:r>
              <a:rPr lang="en-US" b="1" dirty="0" err="1">
                <a:solidFill>
                  <a:schemeClr val="tx1"/>
                </a:solidFill>
              </a:rPr>
              <a:t>túžbu</a:t>
            </a:r>
            <a:r>
              <a:rPr lang="en-US" b="1" dirty="0">
                <a:solidFill>
                  <a:schemeClr val="tx1"/>
                </a:solidFill>
              </a:rPr>
              <a:t> </a:t>
            </a:r>
          </a:p>
          <a:p>
            <a:pPr algn="l"/>
            <a:r>
              <a:rPr lang="en-US" b="1" dirty="0">
                <a:solidFill>
                  <a:schemeClr val="tx1"/>
                </a:solidFill>
              </a:rPr>
              <a:t>  </a:t>
            </a:r>
            <a:r>
              <a:rPr lang="en-US" b="1" dirty="0" err="1">
                <a:solidFill>
                  <a:schemeClr val="tx1"/>
                </a:solidFill>
              </a:rPr>
              <a:t>víťaziť</a:t>
            </a:r>
            <a:r>
              <a:rPr lang="en-US" b="1" dirty="0">
                <a:solidFill>
                  <a:schemeClr val="tx1"/>
                </a:solidFill>
              </a:rPr>
              <a:t> </a:t>
            </a:r>
            <a:r>
              <a:rPr lang="en-US" b="1" dirty="0" err="1">
                <a:solidFill>
                  <a:schemeClr val="tx1"/>
                </a:solidFill>
              </a:rPr>
              <a:t>máme</a:t>
            </a:r>
            <a:r>
              <a:rPr lang="en-US" b="1" dirty="0">
                <a:solidFill>
                  <a:schemeClr val="tx1"/>
                </a:solidFill>
              </a:rPr>
              <a:t> </a:t>
            </a:r>
            <a:r>
              <a:rPr lang="en-US" b="1" dirty="0" err="1">
                <a:solidFill>
                  <a:schemeClr val="tx1"/>
                </a:solidFill>
              </a:rPr>
              <a:t>rovnakú</a:t>
            </a:r>
            <a:r>
              <a:rPr lang="en-US" b="1" dirty="0">
                <a:solidFill>
                  <a:schemeClr val="tx1"/>
                </a:solidFill>
              </a:rPr>
              <a:t>.”</a:t>
            </a:r>
            <a:endParaRPr lang="en-US" sz="3600" dirty="0">
              <a:solidFill>
                <a:srgbClr val="FF0000"/>
              </a:solidFill>
            </a:endParaRPr>
          </a:p>
          <a:p>
            <a:pPr algn="l"/>
            <a:endParaRPr lang="sk-SK" b="1" dirty="0">
              <a:solidFill>
                <a:srgbClr val="FF0000"/>
              </a:solidFill>
            </a:endParaRPr>
          </a:p>
        </p:txBody>
      </p:sp>
      <p:pic>
        <p:nvPicPr>
          <p:cNvPr id="5" name="Picture 2">
            <a:extLst>
              <a:ext uri="{FF2B5EF4-FFF2-40B4-BE49-F238E27FC236}">
                <a16:creationId xmlns:a16="http://schemas.microsoft.com/office/drawing/2014/main" id="{5DC0EAB2-E407-40DE-8FCF-393777FEE07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497" b="3497"/>
          <a:stretch/>
        </p:blipFill>
        <p:spPr bwMode="auto">
          <a:xfrm>
            <a:off x="1992945" y="387679"/>
            <a:ext cx="7096674" cy="4392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862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911797C-036D-DB40-9A40-70D1A92E67E8}"/>
              </a:ext>
            </a:extLst>
          </p:cNvPr>
          <p:cNvSpPr>
            <a:spLocks noGrp="1"/>
          </p:cNvSpPr>
          <p:nvPr>
            <p:ph type="body" sz="quarter" idx="13"/>
          </p:nvPr>
        </p:nvSpPr>
        <p:spPr>
          <a:xfrm>
            <a:off x="3697857" y="4780570"/>
            <a:ext cx="5678706" cy="762000"/>
          </a:xfrm>
        </p:spPr>
        <p:txBody>
          <a:bodyPr/>
          <a:lstStyle/>
          <a:p>
            <a:r>
              <a:rPr lang="en-US" sz="4800" dirty="0" err="1">
                <a:solidFill>
                  <a:srgbClr val="FF0000"/>
                </a:solidFill>
              </a:rPr>
              <a:t>Unifikovaný</a:t>
            </a:r>
            <a:r>
              <a:rPr lang="en-US" sz="4800" dirty="0">
                <a:solidFill>
                  <a:srgbClr val="FF0000"/>
                </a:solidFill>
              </a:rPr>
              <a:t> šport </a:t>
            </a:r>
            <a:endParaRPr lang="sk-SK" sz="4800" dirty="0">
              <a:solidFill>
                <a:srgbClr val="FF0000"/>
              </a:solidFill>
            </a:endParaRPr>
          </a:p>
          <a:p>
            <a:endParaRPr lang="sk-SK" sz="4800" dirty="0"/>
          </a:p>
        </p:txBody>
      </p:sp>
      <p:sp>
        <p:nvSpPr>
          <p:cNvPr id="8" name="Text Placeholder 7">
            <a:extLst>
              <a:ext uri="{FF2B5EF4-FFF2-40B4-BE49-F238E27FC236}">
                <a16:creationId xmlns:a16="http://schemas.microsoft.com/office/drawing/2014/main" id="{B66C0674-4221-1547-8F6E-5373E25E3B1C}"/>
              </a:ext>
            </a:extLst>
          </p:cNvPr>
          <p:cNvSpPr>
            <a:spLocks noGrp="1"/>
          </p:cNvSpPr>
          <p:nvPr>
            <p:ph type="body" sz="quarter" idx="14"/>
          </p:nvPr>
        </p:nvSpPr>
        <p:spPr>
          <a:xfrm>
            <a:off x="4015517" y="5631982"/>
            <a:ext cx="8823489" cy="1186249"/>
          </a:xfrm>
        </p:spPr>
        <p:txBody>
          <a:bodyPr/>
          <a:lstStyle/>
          <a:p>
            <a:pPr algn="l"/>
            <a:r>
              <a:rPr lang="en-US" b="1" dirty="0">
                <a:solidFill>
                  <a:schemeClr val="tx1"/>
                </a:solidFill>
              </a:rPr>
              <a:t>.. je </a:t>
            </a:r>
            <a:r>
              <a:rPr lang="en-US" b="1" dirty="0" err="1">
                <a:solidFill>
                  <a:schemeClr val="tx1"/>
                </a:solidFill>
              </a:rPr>
              <a:t>naša</a:t>
            </a:r>
            <a:r>
              <a:rPr lang="en-US" b="1" dirty="0">
                <a:solidFill>
                  <a:schemeClr val="tx1"/>
                </a:solidFill>
              </a:rPr>
              <a:t> INKLÚZIA v </a:t>
            </a:r>
            <a:r>
              <a:rPr lang="en-US" b="1" dirty="0" err="1">
                <a:solidFill>
                  <a:schemeClr val="tx1"/>
                </a:solidFill>
              </a:rPr>
              <a:t>športe</a:t>
            </a:r>
            <a:endParaRPr lang="sk-SK" b="1" dirty="0">
              <a:solidFill>
                <a:srgbClr val="FF0000"/>
              </a:solidFill>
            </a:endParaRPr>
          </a:p>
        </p:txBody>
      </p:sp>
      <p:pic>
        <p:nvPicPr>
          <p:cNvPr id="4" name="Obrázok 3" descr="Obrázok, na ktorom je osoba, exteriér, tráva, šport&#10;&#10;Automaticky generovaný popis">
            <a:extLst>
              <a:ext uri="{FF2B5EF4-FFF2-40B4-BE49-F238E27FC236}">
                <a16:creationId xmlns:a16="http://schemas.microsoft.com/office/drawing/2014/main" id="{963C6AF7-CBB9-B896-B2CB-631659F7E1B2}"/>
              </a:ext>
            </a:extLst>
          </p:cNvPr>
          <p:cNvPicPr>
            <a:picLocks noChangeAspect="1"/>
          </p:cNvPicPr>
          <p:nvPr/>
        </p:nvPicPr>
        <p:blipFill>
          <a:blip r:embed="rId2"/>
          <a:stretch>
            <a:fillRect/>
          </a:stretch>
        </p:blipFill>
        <p:spPr>
          <a:xfrm>
            <a:off x="2185359" y="0"/>
            <a:ext cx="6974631" cy="4653386"/>
          </a:xfrm>
          <a:prstGeom prst="rect">
            <a:avLst/>
          </a:prstGeom>
        </p:spPr>
      </p:pic>
    </p:spTree>
    <p:extLst>
      <p:ext uri="{BB962C8B-B14F-4D97-AF65-F5344CB8AC3E}">
        <p14:creationId xmlns:p14="http://schemas.microsoft.com/office/powerpoint/2010/main" val="3760268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UNIFIKOVANÝ ŠPORT V ČÍSLACH</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Inklúzia, ktorá sa dá zmerať</a:t>
            </a:r>
          </a:p>
        </p:txBody>
      </p:sp>
      <p:sp>
        <p:nvSpPr>
          <p:cNvPr id="4" name="Rounded Rectangle 3"/>
          <p:cNvSpPr/>
          <p:nvPr/>
        </p:nvSpPr>
        <p:spPr>
          <a:xfrm>
            <a:off x="548640" y="1965960"/>
            <a:ext cx="2487168" cy="2606040"/>
          </a:xfrm>
          <a:prstGeom prst="roundRect">
            <a:avLst>
              <a:gd name="adj" fmla="val 6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TextBox 4"/>
          <p:cNvSpPr txBox="1"/>
          <p:nvPr/>
        </p:nvSpPr>
        <p:spPr>
          <a:xfrm>
            <a:off x="777240" y="2194560"/>
            <a:ext cx="2029968" cy="822960"/>
          </a:xfrm>
          <a:prstGeom prst="rect">
            <a:avLst/>
          </a:prstGeom>
          <a:noFill/>
        </p:spPr>
        <p:txBody>
          <a:bodyPr wrap="square" lIns="0" tIns="0" rIns="0" bIns="0" anchor="ctr">
            <a:noAutofit/>
          </a:bodyPr>
          <a:lstStyle/>
          <a:p>
            <a:pPr marL="0" indent="0" algn="l">
              <a:buNone/>
            </a:pPr>
            <a:r>
              <a:rPr sz="3000" b="1" i="0">
                <a:solidFill>
                  <a:srgbClr val="F7D331"/>
                </a:solidFill>
              </a:rPr>
              <a:t>1 017 594</a:t>
            </a:r>
          </a:p>
        </p:txBody>
      </p:sp>
      <p:sp>
        <p:nvSpPr>
          <p:cNvPr id="6" name="TextBox 5"/>
          <p:cNvSpPr txBox="1"/>
          <p:nvPr/>
        </p:nvSpPr>
        <p:spPr>
          <a:xfrm>
            <a:off x="777240" y="3108960"/>
            <a:ext cx="2029968" cy="1691640"/>
          </a:xfrm>
          <a:prstGeom prst="rect">
            <a:avLst/>
          </a:prstGeom>
          <a:noFill/>
        </p:spPr>
        <p:txBody>
          <a:bodyPr wrap="square" lIns="0" tIns="0" rIns="0" bIns="0" anchor="t">
            <a:noAutofit/>
          </a:bodyPr>
          <a:lstStyle/>
          <a:p>
            <a:pPr marL="0" indent="0" algn="l">
              <a:buNone/>
            </a:pPr>
            <a:r>
              <a:rPr sz="1400" b="0" i="0" dirty="0" err="1">
                <a:solidFill>
                  <a:srgbClr val="FFFFFF"/>
                </a:solidFill>
              </a:rPr>
              <a:t>unifikovaných</a:t>
            </a:r>
            <a:r>
              <a:rPr sz="1400" b="0" i="0" dirty="0">
                <a:solidFill>
                  <a:srgbClr val="FFFFFF"/>
                </a:solidFill>
              </a:rPr>
              <a:t> </a:t>
            </a:r>
            <a:r>
              <a:rPr sz="1400" b="0" i="0" dirty="0" err="1">
                <a:solidFill>
                  <a:srgbClr val="FFFFFF"/>
                </a:solidFill>
              </a:rPr>
              <a:t>partnerov</a:t>
            </a:r>
            <a:r>
              <a:rPr sz="1400" b="0" i="0" dirty="0">
                <a:solidFill>
                  <a:srgbClr val="FFFFFF"/>
                </a:solidFill>
              </a:rPr>
              <a:t> – </a:t>
            </a:r>
            <a:r>
              <a:rPr sz="1400" b="0" i="0" dirty="0" err="1">
                <a:solidFill>
                  <a:srgbClr val="FFFFFF"/>
                </a:solidFill>
              </a:rPr>
              <a:t>ľudí</a:t>
            </a:r>
            <a:r>
              <a:rPr sz="1400" b="0" i="0" dirty="0">
                <a:solidFill>
                  <a:srgbClr val="FFFFFF"/>
                </a:solidFill>
              </a:rPr>
              <a:t> bez </a:t>
            </a:r>
            <a:r>
              <a:rPr sz="1400" b="0" i="0" dirty="0" err="1">
                <a:solidFill>
                  <a:srgbClr val="FFFFFF"/>
                </a:solidFill>
              </a:rPr>
              <a:t>postihnutia</a:t>
            </a:r>
            <a:r>
              <a:rPr sz="1400" b="0" i="0" dirty="0">
                <a:solidFill>
                  <a:srgbClr val="FFFFFF"/>
                </a:solidFill>
              </a:rPr>
              <a:t>, </a:t>
            </a:r>
            <a:r>
              <a:rPr sz="1400" b="0" i="0" dirty="0" err="1">
                <a:solidFill>
                  <a:srgbClr val="FFFFFF"/>
                </a:solidFill>
              </a:rPr>
              <a:t>ktorí</a:t>
            </a:r>
            <a:r>
              <a:rPr sz="1400" b="0" i="0" dirty="0">
                <a:solidFill>
                  <a:srgbClr val="FFFFFF"/>
                </a:solidFill>
              </a:rPr>
              <a:t> </a:t>
            </a:r>
            <a:r>
              <a:rPr sz="1400" b="0" i="0" dirty="0" err="1">
                <a:solidFill>
                  <a:srgbClr val="FFFFFF"/>
                </a:solidFill>
              </a:rPr>
              <a:t>hrajú</a:t>
            </a:r>
            <a:r>
              <a:rPr sz="1400" b="0" i="0" dirty="0">
                <a:solidFill>
                  <a:srgbClr val="FFFFFF"/>
                </a:solidFill>
              </a:rPr>
              <a:t> v </a:t>
            </a:r>
            <a:r>
              <a:rPr sz="1400" b="0" i="0" dirty="0" err="1">
                <a:solidFill>
                  <a:srgbClr val="FFFFFF"/>
                </a:solidFill>
              </a:rPr>
              <a:t>jednom</a:t>
            </a:r>
            <a:r>
              <a:rPr sz="1400" b="0" i="0" dirty="0">
                <a:solidFill>
                  <a:srgbClr val="FFFFFF"/>
                </a:solidFill>
              </a:rPr>
              <a:t> </a:t>
            </a:r>
            <a:r>
              <a:rPr sz="1400" b="0" i="0" dirty="0" err="1">
                <a:solidFill>
                  <a:srgbClr val="FFFFFF"/>
                </a:solidFill>
              </a:rPr>
              <a:t>tíme</a:t>
            </a:r>
            <a:r>
              <a:rPr sz="1400" b="0" i="0" dirty="0">
                <a:solidFill>
                  <a:srgbClr val="FFFFFF"/>
                </a:solidFill>
              </a:rPr>
              <a:t> so </a:t>
            </a:r>
            <a:r>
              <a:rPr sz="1400" b="0" i="0" dirty="0" err="1">
                <a:solidFill>
                  <a:srgbClr val="FFFFFF"/>
                </a:solidFill>
              </a:rPr>
              <a:t>športovcami</a:t>
            </a:r>
            <a:r>
              <a:rPr sz="1400" b="0" i="0" dirty="0">
                <a:solidFill>
                  <a:srgbClr val="FFFFFF"/>
                </a:solidFill>
              </a:rPr>
              <a:t> Š</a:t>
            </a:r>
            <a:r>
              <a:rPr lang="sk-SK" sz="1400" b="0" i="0" dirty="0" err="1">
                <a:solidFill>
                  <a:srgbClr val="FFFFFF"/>
                </a:solidFill>
              </a:rPr>
              <a:t>peciálnych</a:t>
            </a:r>
            <a:r>
              <a:rPr lang="sk-SK" sz="1400" b="0" i="0" dirty="0">
                <a:solidFill>
                  <a:srgbClr val="FFFFFF"/>
                </a:solidFill>
              </a:rPr>
              <a:t> olympiád</a:t>
            </a:r>
            <a:endParaRPr sz="1400" b="0" i="0" dirty="0">
              <a:solidFill>
                <a:srgbClr val="FFFFFF"/>
              </a:solidFill>
            </a:endParaRPr>
          </a:p>
        </p:txBody>
      </p:sp>
      <p:sp>
        <p:nvSpPr>
          <p:cNvPr id="7" name="Rounded Rectangle 6"/>
          <p:cNvSpPr/>
          <p:nvPr/>
        </p:nvSpPr>
        <p:spPr>
          <a:xfrm>
            <a:off x="3264408" y="1965960"/>
            <a:ext cx="2487168" cy="2606040"/>
          </a:xfrm>
          <a:prstGeom prst="roundRect">
            <a:avLst>
              <a:gd name="adj" fmla="val 6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3493008" y="2194560"/>
            <a:ext cx="2029968" cy="822960"/>
          </a:xfrm>
          <a:prstGeom prst="rect">
            <a:avLst/>
          </a:prstGeom>
          <a:noFill/>
        </p:spPr>
        <p:txBody>
          <a:bodyPr wrap="square" lIns="0" tIns="0" rIns="0" bIns="0" anchor="ctr">
            <a:noAutofit/>
          </a:bodyPr>
          <a:lstStyle/>
          <a:p>
            <a:pPr marL="0" indent="0" algn="l">
              <a:buNone/>
            </a:pPr>
            <a:r>
              <a:rPr sz="3600" b="1" i="0">
                <a:solidFill>
                  <a:srgbClr val="F7D331"/>
                </a:solidFill>
              </a:rPr>
              <a:t>82 %</a:t>
            </a:r>
          </a:p>
        </p:txBody>
      </p:sp>
      <p:sp>
        <p:nvSpPr>
          <p:cNvPr id="9" name="TextBox 8"/>
          <p:cNvSpPr txBox="1"/>
          <p:nvPr/>
        </p:nvSpPr>
        <p:spPr>
          <a:xfrm>
            <a:off x="3493008" y="3108960"/>
            <a:ext cx="2029968" cy="1691640"/>
          </a:xfrm>
          <a:prstGeom prst="rect">
            <a:avLst/>
          </a:prstGeom>
          <a:noFill/>
        </p:spPr>
        <p:txBody>
          <a:bodyPr wrap="square" lIns="0" tIns="0" rIns="0" bIns="0" anchor="t">
            <a:noAutofit/>
          </a:bodyPr>
          <a:lstStyle/>
          <a:p>
            <a:pPr marL="0" indent="0" algn="l">
              <a:buNone/>
            </a:pPr>
            <a:r>
              <a:rPr sz="1400" b="0" i="0">
                <a:solidFill>
                  <a:srgbClr val="FFFFFF"/>
                </a:solidFill>
              </a:rPr>
              <a:t>rodín uvádza, že športovcovi po zapojení stúplo sebavedomie</a:t>
            </a:r>
          </a:p>
        </p:txBody>
      </p:sp>
      <p:sp>
        <p:nvSpPr>
          <p:cNvPr id="10" name="Rounded Rectangle 9"/>
          <p:cNvSpPr/>
          <p:nvPr/>
        </p:nvSpPr>
        <p:spPr>
          <a:xfrm>
            <a:off x="5980176" y="1965960"/>
            <a:ext cx="2487168" cy="2606040"/>
          </a:xfrm>
          <a:prstGeom prst="roundRect">
            <a:avLst>
              <a:gd name="adj" fmla="val 6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6208776" y="2194560"/>
            <a:ext cx="2029968" cy="822960"/>
          </a:xfrm>
          <a:prstGeom prst="rect">
            <a:avLst/>
          </a:prstGeom>
          <a:noFill/>
        </p:spPr>
        <p:txBody>
          <a:bodyPr wrap="square" lIns="0" tIns="0" rIns="0" bIns="0" anchor="ctr">
            <a:noAutofit/>
          </a:bodyPr>
          <a:lstStyle/>
          <a:p>
            <a:pPr marL="0" indent="0" algn="l">
              <a:buNone/>
            </a:pPr>
            <a:r>
              <a:rPr sz="3600" b="1" i="0">
                <a:solidFill>
                  <a:srgbClr val="F7D331"/>
                </a:solidFill>
              </a:rPr>
              <a:t>82 %</a:t>
            </a:r>
          </a:p>
        </p:txBody>
      </p:sp>
      <p:sp>
        <p:nvSpPr>
          <p:cNvPr id="12" name="TextBox 11"/>
          <p:cNvSpPr txBox="1"/>
          <p:nvPr/>
        </p:nvSpPr>
        <p:spPr>
          <a:xfrm>
            <a:off x="6208776" y="3108960"/>
            <a:ext cx="2029968" cy="1691640"/>
          </a:xfrm>
          <a:prstGeom prst="rect">
            <a:avLst/>
          </a:prstGeom>
          <a:noFill/>
        </p:spPr>
        <p:txBody>
          <a:bodyPr wrap="square" lIns="0" tIns="0" rIns="0" bIns="0" anchor="t">
            <a:noAutofit/>
          </a:bodyPr>
          <a:lstStyle/>
          <a:p>
            <a:pPr marL="0" indent="0" algn="l">
              <a:buNone/>
            </a:pPr>
            <a:r>
              <a:rPr sz="1400" b="0" i="0" dirty="0" err="1">
                <a:solidFill>
                  <a:srgbClr val="FFFFFF"/>
                </a:solidFill>
              </a:rPr>
              <a:t>partnerov</a:t>
            </a:r>
            <a:r>
              <a:rPr sz="1400" b="0" i="0" dirty="0">
                <a:solidFill>
                  <a:srgbClr val="FFFFFF"/>
                </a:solidFill>
              </a:rPr>
              <a:t> </a:t>
            </a:r>
            <a:r>
              <a:rPr sz="1400" b="0" i="0" dirty="0" err="1">
                <a:solidFill>
                  <a:srgbClr val="FFFFFF"/>
                </a:solidFill>
              </a:rPr>
              <a:t>hovorí</a:t>
            </a:r>
            <a:r>
              <a:rPr sz="1400" b="0" i="0" dirty="0">
                <a:solidFill>
                  <a:srgbClr val="FFFFFF"/>
                </a:solidFill>
              </a:rPr>
              <a:t>, </a:t>
            </a:r>
            <a:r>
              <a:rPr sz="1400" b="0" i="0" dirty="0" err="1">
                <a:solidFill>
                  <a:srgbClr val="FFFFFF"/>
                </a:solidFill>
              </a:rPr>
              <a:t>že</a:t>
            </a:r>
            <a:r>
              <a:rPr sz="1400" b="0" i="0" dirty="0">
                <a:solidFill>
                  <a:srgbClr val="FFFFFF"/>
                </a:solidFill>
              </a:rPr>
              <a:t> </a:t>
            </a:r>
            <a:r>
              <a:rPr sz="1400" b="0" i="0" dirty="0" err="1">
                <a:solidFill>
                  <a:srgbClr val="FFFFFF"/>
                </a:solidFill>
              </a:rPr>
              <a:t>sa</a:t>
            </a:r>
            <a:r>
              <a:rPr sz="1400" b="0" i="0" dirty="0">
                <a:solidFill>
                  <a:srgbClr val="FFFFFF"/>
                </a:solidFill>
              </a:rPr>
              <a:t> </a:t>
            </a:r>
            <a:r>
              <a:rPr sz="1400" b="0" i="0" dirty="0" err="1">
                <a:solidFill>
                  <a:srgbClr val="FFFFFF"/>
                </a:solidFill>
              </a:rPr>
              <a:t>zmenilo</a:t>
            </a:r>
            <a:r>
              <a:rPr sz="1400" b="0" i="0" dirty="0">
                <a:solidFill>
                  <a:srgbClr val="FFFFFF"/>
                </a:solidFill>
              </a:rPr>
              <a:t> ich </a:t>
            </a:r>
            <a:r>
              <a:rPr sz="1400" b="0" i="0" dirty="0" err="1">
                <a:solidFill>
                  <a:srgbClr val="FFFFFF"/>
                </a:solidFill>
              </a:rPr>
              <a:t>chápanie</a:t>
            </a:r>
            <a:r>
              <a:rPr sz="1400" b="0" i="0" dirty="0">
                <a:solidFill>
                  <a:srgbClr val="FFFFFF"/>
                </a:solidFill>
              </a:rPr>
              <a:t> </a:t>
            </a:r>
            <a:r>
              <a:rPr sz="1400" b="0" i="0" dirty="0" err="1">
                <a:solidFill>
                  <a:srgbClr val="FFFFFF"/>
                </a:solidFill>
              </a:rPr>
              <a:t>ľudí</a:t>
            </a:r>
            <a:r>
              <a:rPr sz="1400" b="0" i="0" dirty="0">
                <a:solidFill>
                  <a:srgbClr val="FFFFFF"/>
                </a:solidFill>
              </a:rPr>
              <a:t> s </a:t>
            </a:r>
            <a:r>
              <a:rPr sz="1400" b="0" i="0" dirty="0" err="1">
                <a:solidFill>
                  <a:srgbClr val="FFFFFF"/>
                </a:solidFill>
              </a:rPr>
              <a:t>mentálnym</a:t>
            </a:r>
            <a:r>
              <a:rPr sz="1400" b="0" i="0" dirty="0">
                <a:solidFill>
                  <a:srgbClr val="FFFFFF"/>
                </a:solidFill>
              </a:rPr>
              <a:t> </a:t>
            </a:r>
            <a:r>
              <a:rPr lang="sk-SK" sz="1400" dirty="0">
                <a:solidFill>
                  <a:srgbClr val="FFFFFF"/>
                </a:solidFill>
              </a:rPr>
              <a:t>znevýhodnením</a:t>
            </a:r>
            <a:endParaRPr sz="1400" b="0" i="0" dirty="0">
              <a:solidFill>
                <a:srgbClr val="FFFFFF"/>
              </a:solidFill>
            </a:endParaRPr>
          </a:p>
        </p:txBody>
      </p:sp>
      <p:sp>
        <p:nvSpPr>
          <p:cNvPr id="13" name="Rounded Rectangle 12"/>
          <p:cNvSpPr/>
          <p:nvPr/>
        </p:nvSpPr>
        <p:spPr>
          <a:xfrm>
            <a:off x="8695944" y="1965960"/>
            <a:ext cx="2487168" cy="2606040"/>
          </a:xfrm>
          <a:prstGeom prst="roundRect">
            <a:avLst>
              <a:gd name="adj" fmla="val 6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4" name="TextBox 13"/>
          <p:cNvSpPr txBox="1"/>
          <p:nvPr/>
        </p:nvSpPr>
        <p:spPr>
          <a:xfrm>
            <a:off x="8924544" y="2194560"/>
            <a:ext cx="2029968" cy="822960"/>
          </a:xfrm>
          <a:prstGeom prst="rect">
            <a:avLst/>
          </a:prstGeom>
          <a:noFill/>
        </p:spPr>
        <p:txBody>
          <a:bodyPr wrap="square" lIns="0" tIns="0" rIns="0" bIns="0" anchor="ctr">
            <a:noAutofit/>
          </a:bodyPr>
          <a:lstStyle/>
          <a:p>
            <a:pPr marL="0" indent="0" algn="l">
              <a:buNone/>
            </a:pPr>
            <a:r>
              <a:rPr sz="3600" b="1" i="0">
                <a:solidFill>
                  <a:srgbClr val="F7D331"/>
                </a:solidFill>
              </a:rPr>
              <a:t>28 206</a:t>
            </a:r>
          </a:p>
        </p:txBody>
      </p:sp>
      <p:sp>
        <p:nvSpPr>
          <p:cNvPr id="15" name="TextBox 14"/>
          <p:cNvSpPr txBox="1"/>
          <p:nvPr/>
        </p:nvSpPr>
        <p:spPr>
          <a:xfrm>
            <a:off x="8924544" y="3108960"/>
            <a:ext cx="2029968" cy="1691640"/>
          </a:xfrm>
          <a:prstGeom prst="rect">
            <a:avLst/>
          </a:prstGeom>
          <a:noFill/>
        </p:spPr>
        <p:txBody>
          <a:bodyPr wrap="square" lIns="0" tIns="0" rIns="0" bIns="0" anchor="t">
            <a:noAutofit/>
          </a:bodyPr>
          <a:lstStyle/>
          <a:p>
            <a:pPr marL="0" indent="0" algn="l">
              <a:buNone/>
            </a:pPr>
            <a:r>
              <a:rPr sz="1400" b="0" i="0">
                <a:solidFill>
                  <a:srgbClr val="FFFFFF"/>
                </a:solidFill>
              </a:rPr>
              <a:t>unifikovaných škôl vo svete</a:t>
            </a:r>
          </a:p>
        </p:txBody>
      </p:sp>
      <p:sp>
        <p:nvSpPr>
          <p:cNvPr id="16" name="TextBox 15"/>
          <p:cNvSpPr txBox="1"/>
          <p:nvPr/>
        </p:nvSpPr>
        <p:spPr>
          <a:xfrm>
            <a:off x="4114800" y="4800600"/>
            <a:ext cx="6766560" cy="548640"/>
          </a:xfrm>
          <a:prstGeom prst="rect">
            <a:avLst/>
          </a:prstGeom>
          <a:noFill/>
        </p:spPr>
        <p:txBody>
          <a:bodyPr wrap="square" lIns="0" tIns="0" rIns="0" bIns="0" anchor="t">
            <a:noAutofit/>
          </a:bodyPr>
          <a:lstStyle/>
          <a:p>
            <a:pPr marL="0" indent="0" algn="l">
              <a:buNone/>
            </a:pPr>
            <a:r>
              <a:rPr sz="1000" b="0" i="0">
                <a:solidFill>
                  <a:srgbClr val="FFA0AF"/>
                </a:solidFill>
              </a:rPr>
              <a:t>Zdroj: Special Olympics 2025 Global Reach Report; Special Olympics – Unified Sports Research. 51 % partnerov „veľmi“, 31 % „trochu“.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994868" y="328755"/>
            <a:ext cx="10197132"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rgbClr val="FF0000"/>
                </a:solidFill>
                <a:latin typeface="Amasis MT Pro Light" panose="020B0604020202020204" pitchFamily="18" charset="-18"/>
                <a:cs typeface="DaunPenh" panose="020B0604020202020204" pitchFamily="2" charset="0"/>
              </a:rPr>
              <a:t>Špeciálne</a:t>
            </a:r>
            <a:r>
              <a:rPr lang="en-US" sz="4000" b="1" dirty="0">
                <a:solidFill>
                  <a:srgbClr val="FF0000"/>
                </a:solidFill>
                <a:latin typeface="Amasis MT Pro Light" panose="020B0604020202020204" pitchFamily="18" charset="-18"/>
                <a:cs typeface="DaunPenh" panose="020B0604020202020204" pitchFamily="2" charset="0"/>
              </a:rPr>
              <a:t> </a:t>
            </a:r>
            <a:r>
              <a:rPr lang="en-US" sz="4000" b="1" dirty="0" err="1">
                <a:solidFill>
                  <a:srgbClr val="FF0000"/>
                </a:solidFill>
                <a:latin typeface="Amasis MT Pro Light" panose="020B0604020202020204" pitchFamily="18" charset="-18"/>
                <a:cs typeface="DaunPenh" panose="020B0604020202020204" pitchFamily="2" charset="0"/>
              </a:rPr>
              <a:t>olympiády</a:t>
            </a:r>
            <a:r>
              <a:rPr lang="en-US" sz="4000" b="1" dirty="0">
                <a:solidFill>
                  <a:srgbClr val="FF0000"/>
                </a:solidFill>
                <a:latin typeface="Amasis MT Pro Light" panose="020B0604020202020204" pitchFamily="18" charset="-18"/>
                <a:cs typeface="DaunPenh" panose="020B0604020202020204" pitchFamily="2" charset="0"/>
              </a:rPr>
              <a:t> </a:t>
            </a:r>
            <a:r>
              <a:rPr lang="en-US" sz="4000" b="1" dirty="0" err="1">
                <a:solidFill>
                  <a:srgbClr val="FF0000"/>
                </a:solidFill>
                <a:latin typeface="Amasis MT Pro Light" panose="020B0604020202020204" pitchFamily="18" charset="-18"/>
                <a:cs typeface="DaunPenh" panose="020B0604020202020204" pitchFamily="2" charset="0"/>
              </a:rPr>
              <a:t>Slovensko</a:t>
            </a:r>
            <a:endParaRPr lang="en-US" sz="4000" b="1" dirty="0">
              <a:solidFill>
                <a:srgbClr val="FF0000"/>
              </a:solidFill>
              <a:latin typeface="Amasis MT Pro Light" panose="020B0604020202020204" pitchFamily="18" charset="-18"/>
              <a:cs typeface="DaunPenh" panose="020B0604020202020204" pitchFamily="2" charset="0"/>
            </a:endParaRPr>
          </a:p>
          <a:p>
            <a:pPr marL="0" indent="0">
              <a:buNone/>
            </a:pPr>
            <a:r>
              <a:rPr lang="en-US" sz="4000" b="1" dirty="0">
                <a:solidFill>
                  <a:srgbClr val="FF0000"/>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Predstavenie</a:t>
            </a:r>
            <a:endParaRPr lang="en-US" sz="4000"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sz="4000"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sz="4000"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sz="4000"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sz="4000"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sz="4000" b="1" dirty="0">
              <a:solidFill>
                <a:schemeClr val="tx1"/>
              </a:solidFill>
              <a:latin typeface="Amasis MT Pro Light" panose="020B0604020202020204" pitchFamily="18" charset="-18"/>
              <a:cs typeface="DaunPenh" panose="020B0604020202020204" pitchFamily="2" charset="0"/>
            </a:endParaRPr>
          </a:p>
          <a:p>
            <a:pPr marL="0" indent="0" algn="ctr">
              <a:buNone/>
            </a:pPr>
            <a:r>
              <a:rPr lang="en-US" sz="4000" b="1" dirty="0">
                <a:solidFill>
                  <a:schemeClr val="tx1"/>
                </a:solidFill>
                <a:latin typeface="Amasis MT Pro Light" panose="020B0604020202020204" pitchFamily="18" charset="-18"/>
                <a:cs typeface="DaunPenh" panose="020B0604020202020204" pitchFamily="2" charset="0"/>
              </a:rPr>
              <a:t>       “1 </a:t>
            </a:r>
            <a:r>
              <a:rPr lang="en-US" sz="4000" b="1" dirty="0" err="1">
                <a:solidFill>
                  <a:schemeClr val="tx1"/>
                </a:solidFill>
                <a:latin typeface="Amasis MT Pro Light" panose="020B0604020202020204" pitchFamily="18" charset="-18"/>
                <a:cs typeface="DaunPenh" panose="020B0604020202020204" pitchFamily="2" charset="0"/>
              </a:rPr>
              <a:t>krát</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vidieť</a:t>
            </a:r>
            <a:r>
              <a:rPr lang="en-US" sz="4000" b="1" dirty="0">
                <a:solidFill>
                  <a:schemeClr val="tx1"/>
                </a:solidFill>
                <a:latin typeface="Amasis MT Pro Light" panose="020B0604020202020204" pitchFamily="18" charset="-18"/>
                <a:cs typeface="DaunPenh" panose="020B0604020202020204" pitchFamily="2" charset="0"/>
              </a:rPr>
              <a:t> je </a:t>
            </a:r>
            <a:r>
              <a:rPr lang="en-US" sz="4000" b="1" dirty="0" err="1">
                <a:solidFill>
                  <a:schemeClr val="tx1"/>
                </a:solidFill>
                <a:latin typeface="Amasis MT Pro Light" panose="020B0604020202020204" pitchFamily="18" charset="-18"/>
                <a:cs typeface="DaunPenh" panose="020B0604020202020204" pitchFamily="2" charset="0"/>
              </a:rPr>
              <a:t>lepšie</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ako</a:t>
            </a:r>
            <a:r>
              <a:rPr lang="en-US" sz="4000" b="1" dirty="0">
                <a:solidFill>
                  <a:schemeClr val="tx1"/>
                </a:solidFill>
                <a:latin typeface="Amasis MT Pro Light" panose="020B0604020202020204" pitchFamily="18" charset="-18"/>
                <a:cs typeface="DaunPenh" panose="020B0604020202020204" pitchFamily="2" charset="0"/>
              </a:rPr>
              <a:t> 100 </a:t>
            </a:r>
            <a:r>
              <a:rPr lang="en-US" sz="4000" b="1" dirty="0" err="1">
                <a:solidFill>
                  <a:schemeClr val="tx1"/>
                </a:solidFill>
                <a:latin typeface="Amasis MT Pro Light" panose="020B0604020202020204" pitchFamily="18" charset="-18"/>
                <a:cs typeface="DaunPenh" panose="020B0604020202020204" pitchFamily="2" charset="0"/>
              </a:rPr>
              <a:t>krát</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počuť</a:t>
            </a:r>
            <a:r>
              <a:rPr lang="en-US" sz="4000" b="1" dirty="0">
                <a:solidFill>
                  <a:schemeClr val="tx1"/>
                </a:solidFill>
                <a:latin typeface="Amasis MT Pro Light" panose="020B0604020202020204" pitchFamily="18" charset="-18"/>
                <a:cs typeface="DaunPenh" panose="020B0604020202020204" pitchFamily="2" charset="0"/>
              </a:rPr>
              <a:t> ”</a:t>
            </a:r>
            <a:endParaRPr lang="en-US" b="1" dirty="0">
              <a:solidFill>
                <a:schemeClr val="tx1"/>
              </a:solidFill>
              <a:latin typeface="Amasis MT Pro Light" panose="020B0604020202020204" pitchFamily="18" charset="-18"/>
              <a:cs typeface="DaunPenh" panose="020B0604020202020204" pitchFamily="2" charset="0"/>
            </a:endParaRPr>
          </a:p>
          <a:p>
            <a:pPr algn="ctr"/>
            <a:endParaRPr lang="sk-SK"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nebo, exteriér, lietadlo/hoblík, ľudia&#10;&#10;Automaticky generovaný popis">
            <a:extLst>
              <a:ext uri="{FF2B5EF4-FFF2-40B4-BE49-F238E27FC236}">
                <a16:creationId xmlns:a16="http://schemas.microsoft.com/office/drawing/2014/main" id="{9603B4AE-7F40-3264-F018-A7A693D2A74A}"/>
              </a:ext>
            </a:extLst>
          </p:cNvPr>
          <p:cNvPicPr>
            <a:picLocks noChangeAspect="1"/>
          </p:cNvPicPr>
          <p:nvPr/>
        </p:nvPicPr>
        <p:blipFill>
          <a:blip r:embed="rId2"/>
          <a:stretch>
            <a:fillRect/>
          </a:stretch>
        </p:blipFill>
        <p:spPr>
          <a:xfrm>
            <a:off x="2230083" y="966824"/>
            <a:ext cx="6821902" cy="4551488"/>
          </a:xfrm>
          <a:prstGeom prst="rect">
            <a:avLst/>
          </a:prstGeom>
        </p:spPr>
      </p:pic>
    </p:spTree>
    <p:extLst>
      <p:ext uri="{BB962C8B-B14F-4D97-AF65-F5344CB8AC3E}">
        <p14:creationId xmlns:p14="http://schemas.microsoft.com/office/powerpoint/2010/main" val="38823626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AKO TO CELÉ ZAČALO</a:t>
            </a:r>
          </a:p>
        </p:txBody>
      </p:sp>
      <p:sp>
        <p:nvSpPr>
          <p:cNvPr id="3" name="Title"/>
          <p:cNvSpPr txBox="1"/>
          <p:nvPr/>
        </p:nvSpPr>
        <p:spPr>
          <a:xfrm>
            <a:off x="365760" y="886968"/>
            <a:ext cx="8966662" cy="868680"/>
          </a:xfrm>
          <a:prstGeom prst="rect">
            <a:avLst/>
          </a:prstGeom>
          <a:noFill/>
        </p:spPr>
        <p:txBody>
          <a:bodyPr wrap="square" lIns="0" tIns="0" rIns="0" bIns="0" anchor="t">
            <a:noAutofit/>
          </a:bodyPr>
          <a:lstStyle/>
          <a:p>
            <a:pPr marL="0" indent="0" algn="l">
              <a:buNone/>
            </a:pPr>
            <a:r>
              <a:rPr sz="3600" b="1" i="0" dirty="0">
                <a:solidFill>
                  <a:srgbClr val="FFFFFF"/>
                </a:solidFill>
              </a:rPr>
              <a:t>Od </a:t>
            </a:r>
            <a:r>
              <a:rPr sz="3600" b="1" i="0" dirty="0" err="1">
                <a:solidFill>
                  <a:srgbClr val="FFFFFF"/>
                </a:solidFill>
              </a:rPr>
              <a:t>letného</a:t>
            </a:r>
            <a:r>
              <a:rPr sz="3600" b="1" i="0" dirty="0">
                <a:solidFill>
                  <a:srgbClr val="FFFFFF"/>
                </a:solidFill>
              </a:rPr>
              <a:t> </a:t>
            </a:r>
            <a:r>
              <a:rPr sz="3600" b="1" i="0" dirty="0" err="1">
                <a:solidFill>
                  <a:srgbClr val="FFFFFF"/>
                </a:solidFill>
              </a:rPr>
              <a:t>tábora</a:t>
            </a:r>
            <a:r>
              <a:rPr sz="3600" b="1" i="0" dirty="0">
                <a:solidFill>
                  <a:srgbClr val="FFFFFF"/>
                </a:solidFill>
              </a:rPr>
              <a:t> k </a:t>
            </a:r>
            <a:r>
              <a:rPr sz="3600" b="1" i="0" dirty="0" err="1">
                <a:solidFill>
                  <a:srgbClr val="FFFFFF"/>
                </a:solidFill>
              </a:rPr>
              <a:t>svetov</a:t>
            </a:r>
            <a:r>
              <a:rPr lang="sk-SK" sz="3600" b="1" i="0" dirty="0">
                <a:solidFill>
                  <a:srgbClr val="FFFFFF"/>
                </a:solidFill>
              </a:rPr>
              <a:t>ej organizácii</a:t>
            </a:r>
            <a:endParaRPr sz="3600" b="1" i="0" dirty="0">
              <a:solidFill>
                <a:srgbClr val="FFFFFF"/>
              </a:solidFill>
            </a:endParaRPr>
          </a:p>
        </p:txBody>
      </p:sp>
      <p:sp>
        <p:nvSpPr>
          <p:cNvPr id="4" name="Os"/>
          <p:cNvSpPr/>
          <p:nvPr/>
        </p:nvSpPr>
        <p:spPr>
          <a:xfrm>
            <a:off x="548640" y="3630168"/>
            <a:ext cx="10287000" cy="54864"/>
          </a:xfrm>
          <a:prstGeom prst="rect">
            <a:avLst/>
          </a:prstGeom>
          <a:solidFill>
            <a:srgbClr val="FFA0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1307592" y="3502152"/>
            <a:ext cx="310896" cy="31089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365760" y="3931920"/>
            <a:ext cx="2194560" cy="1600200"/>
          </a:xfrm>
          <a:prstGeom prst="rect">
            <a:avLst/>
          </a:prstGeom>
          <a:noFill/>
        </p:spPr>
        <p:txBody>
          <a:bodyPr wrap="square" lIns="0" tIns="0" rIns="0" bIns="0" anchor="t">
            <a:noAutofit/>
          </a:bodyPr>
          <a:lstStyle/>
          <a:p>
            <a:pPr marL="0" indent="0" algn="ctr">
              <a:spcAft>
                <a:spcPts val="200"/>
              </a:spcAft>
              <a:buNone/>
            </a:pPr>
            <a:r>
              <a:rPr sz="2400" b="1" i="0">
                <a:solidFill>
                  <a:srgbClr val="F7D331"/>
                </a:solidFill>
              </a:rPr>
              <a:t>60. roky</a:t>
            </a:r>
          </a:p>
          <a:p>
            <a:pPr marL="0" indent="0" algn="ctr">
              <a:buNone/>
            </a:pPr>
            <a:r>
              <a:rPr sz="1300" b="0" i="0">
                <a:solidFill>
                  <a:srgbClr val="FFFFFF"/>
                </a:solidFill>
              </a:rPr>
              <a:t>Eunice Kennedy Shriver otvára letný tábor Camp Shriver</a:t>
            </a:r>
          </a:p>
        </p:txBody>
      </p:sp>
      <p:sp>
        <p:nvSpPr>
          <p:cNvPr id="7" name="Oval 6"/>
          <p:cNvSpPr/>
          <p:nvPr/>
        </p:nvSpPr>
        <p:spPr>
          <a:xfrm>
            <a:off x="2724912" y="3502152"/>
            <a:ext cx="310896" cy="310896"/>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1783080" y="1828800"/>
            <a:ext cx="2194560" cy="1600200"/>
          </a:xfrm>
          <a:prstGeom prst="rect">
            <a:avLst/>
          </a:prstGeom>
          <a:noFill/>
        </p:spPr>
        <p:txBody>
          <a:bodyPr wrap="square" lIns="0" tIns="0" rIns="0" bIns="0" anchor="b">
            <a:noAutofit/>
          </a:bodyPr>
          <a:lstStyle/>
          <a:p>
            <a:pPr marL="0" indent="0" algn="ctr">
              <a:spcAft>
                <a:spcPts val="200"/>
              </a:spcAft>
              <a:buNone/>
            </a:pPr>
            <a:r>
              <a:rPr sz="2400" b="1" i="0">
                <a:solidFill>
                  <a:srgbClr val="F7D331"/>
                </a:solidFill>
              </a:rPr>
              <a:t>1968</a:t>
            </a:r>
          </a:p>
          <a:p>
            <a:pPr marL="0" indent="0" algn="ctr">
              <a:buNone/>
            </a:pPr>
            <a:r>
              <a:rPr sz="1300" b="0" i="0">
                <a:solidFill>
                  <a:srgbClr val="FFFFFF"/>
                </a:solidFill>
              </a:rPr>
              <a:t>Chicago, Soldier Field: prvé hry, cca 1 000 športovcov</a:t>
            </a:r>
          </a:p>
        </p:txBody>
      </p:sp>
      <p:sp>
        <p:nvSpPr>
          <p:cNvPr id="9" name="Oval 8"/>
          <p:cNvSpPr/>
          <p:nvPr/>
        </p:nvSpPr>
        <p:spPr>
          <a:xfrm>
            <a:off x="4142232" y="3502152"/>
            <a:ext cx="310896" cy="31089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3200400" y="3931920"/>
            <a:ext cx="2194560" cy="1600200"/>
          </a:xfrm>
          <a:prstGeom prst="rect">
            <a:avLst/>
          </a:prstGeom>
          <a:noFill/>
        </p:spPr>
        <p:txBody>
          <a:bodyPr wrap="square" lIns="0" tIns="0" rIns="0" bIns="0" anchor="t">
            <a:noAutofit/>
          </a:bodyPr>
          <a:lstStyle/>
          <a:p>
            <a:pPr marL="0" indent="0" algn="ctr">
              <a:spcAft>
                <a:spcPts val="200"/>
              </a:spcAft>
              <a:buNone/>
            </a:pPr>
            <a:r>
              <a:rPr sz="2400" b="1" i="0" dirty="0">
                <a:solidFill>
                  <a:srgbClr val="F7D331"/>
                </a:solidFill>
              </a:rPr>
              <a:t>1988</a:t>
            </a:r>
          </a:p>
          <a:p>
            <a:pPr marL="0" indent="0" algn="ctr">
              <a:buNone/>
            </a:pPr>
            <a:r>
              <a:rPr sz="1300" b="0" i="0" dirty="0" err="1">
                <a:solidFill>
                  <a:srgbClr val="FFFFFF"/>
                </a:solidFill>
              </a:rPr>
              <a:t>Medzinárodný</a:t>
            </a:r>
            <a:r>
              <a:rPr sz="1300" b="0" i="0" dirty="0">
                <a:solidFill>
                  <a:srgbClr val="FFFFFF"/>
                </a:solidFill>
              </a:rPr>
              <a:t> </a:t>
            </a:r>
            <a:r>
              <a:rPr sz="1300" b="0" i="0" dirty="0" err="1">
                <a:solidFill>
                  <a:srgbClr val="FFFFFF"/>
                </a:solidFill>
              </a:rPr>
              <a:t>olympijský</a:t>
            </a:r>
            <a:r>
              <a:rPr sz="1300" b="0" i="0" dirty="0">
                <a:solidFill>
                  <a:srgbClr val="FFFFFF"/>
                </a:solidFill>
              </a:rPr>
              <a:t> </a:t>
            </a:r>
            <a:r>
              <a:rPr sz="1300" b="0" i="0" dirty="0" err="1">
                <a:solidFill>
                  <a:srgbClr val="FFFFFF"/>
                </a:solidFill>
              </a:rPr>
              <a:t>výbor</a:t>
            </a:r>
            <a:r>
              <a:rPr sz="1300" b="0" i="0" dirty="0">
                <a:solidFill>
                  <a:srgbClr val="FFFFFF"/>
                </a:solidFill>
              </a:rPr>
              <a:t> </a:t>
            </a:r>
            <a:r>
              <a:rPr sz="1300" b="0" i="0" dirty="0" err="1">
                <a:solidFill>
                  <a:srgbClr val="FFFFFF"/>
                </a:solidFill>
              </a:rPr>
              <a:t>uznáva</a:t>
            </a:r>
            <a:r>
              <a:rPr sz="1300" b="0" i="0" dirty="0">
                <a:solidFill>
                  <a:srgbClr val="FFFFFF"/>
                </a:solidFill>
              </a:rPr>
              <a:t> </a:t>
            </a:r>
            <a:r>
              <a:rPr lang="sk-SK" sz="1300" dirty="0" err="1">
                <a:solidFill>
                  <a:srgbClr val="FFFFFF"/>
                </a:solidFill>
              </a:rPr>
              <a:t>Special</a:t>
            </a:r>
            <a:r>
              <a:rPr lang="sk-SK" sz="1300" dirty="0">
                <a:solidFill>
                  <a:srgbClr val="FFFFFF"/>
                </a:solidFill>
              </a:rPr>
              <a:t> </a:t>
            </a:r>
            <a:r>
              <a:rPr lang="sk-SK" sz="1300" dirty="0" err="1">
                <a:solidFill>
                  <a:srgbClr val="FFFFFF"/>
                </a:solidFill>
              </a:rPr>
              <a:t>Olympics</a:t>
            </a:r>
            <a:endParaRPr sz="1300" b="0" i="0" dirty="0">
              <a:solidFill>
                <a:srgbClr val="FFFFFF"/>
              </a:solidFill>
            </a:endParaRPr>
          </a:p>
        </p:txBody>
      </p:sp>
      <p:sp>
        <p:nvSpPr>
          <p:cNvPr id="11" name="Oval 10"/>
          <p:cNvSpPr/>
          <p:nvPr/>
        </p:nvSpPr>
        <p:spPr>
          <a:xfrm>
            <a:off x="5559552" y="3502152"/>
            <a:ext cx="310896" cy="310896"/>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4617720" y="1828800"/>
            <a:ext cx="2194560" cy="1600200"/>
          </a:xfrm>
          <a:prstGeom prst="rect">
            <a:avLst/>
          </a:prstGeom>
          <a:noFill/>
        </p:spPr>
        <p:txBody>
          <a:bodyPr wrap="square" lIns="0" tIns="0" rIns="0" bIns="0" anchor="b">
            <a:noAutofit/>
          </a:bodyPr>
          <a:lstStyle/>
          <a:p>
            <a:pPr marL="0" indent="0" algn="ctr">
              <a:spcAft>
                <a:spcPts val="200"/>
              </a:spcAft>
              <a:buNone/>
            </a:pPr>
            <a:r>
              <a:rPr sz="2400" b="1" i="0">
                <a:solidFill>
                  <a:srgbClr val="F7D331"/>
                </a:solidFill>
              </a:rPr>
              <a:t>1993</a:t>
            </a:r>
          </a:p>
          <a:p>
            <a:pPr marL="0" indent="0" algn="ctr">
              <a:buNone/>
            </a:pPr>
            <a:r>
              <a:rPr sz="1300" b="0" i="0">
                <a:solidFill>
                  <a:srgbClr val="FFFFFF"/>
                </a:solidFill>
              </a:rPr>
              <a:t>Prvé zimné svetové hry mimo USA – Rakúsko</a:t>
            </a:r>
          </a:p>
        </p:txBody>
      </p:sp>
      <p:sp>
        <p:nvSpPr>
          <p:cNvPr id="13" name="Oval 12"/>
          <p:cNvSpPr/>
          <p:nvPr/>
        </p:nvSpPr>
        <p:spPr>
          <a:xfrm>
            <a:off x="6976872" y="3502152"/>
            <a:ext cx="310896" cy="31089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6035040" y="3931920"/>
            <a:ext cx="2194560" cy="1600200"/>
          </a:xfrm>
          <a:prstGeom prst="rect">
            <a:avLst/>
          </a:prstGeom>
          <a:noFill/>
        </p:spPr>
        <p:txBody>
          <a:bodyPr wrap="square" lIns="0" tIns="0" rIns="0" bIns="0" anchor="t">
            <a:noAutofit/>
          </a:bodyPr>
          <a:lstStyle/>
          <a:p>
            <a:pPr marL="0" indent="0" algn="ctr">
              <a:spcAft>
                <a:spcPts val="200"/>
              </a:spcAft>
              <a:buNone/>
            </a:pPr>
            <a:r>
              <a:rPr sz="2400" b="1" i="0">
                <a:solidFill>
                  <a:srgbClr val="F7D331"/>
                </a:solidFill>
              </a:rPr>
              <a:t>2003</a:t>
            </a:r>
          </a:p>
          <a:p>
            <a:pPr marL="0" indent="0" algn="ctr">
              <a:buNone/>
            </a:pPr>
            <a:r>
              <a:rPr sz="1300" b="0" i="0">
                <a:solidFill>
                  <a:srgbClr val="FFFFFF"/>
                </a:solidFill>
              </a:rPr>
              <a:t>Dublin: prvé letné svetové hry mimo USA</a:t>
            </a:r>
          </a:p>
        </p:txBody>
      </p:sp>
      <p:sp>
        <p:nvSpPr>
          <p:cNvPr id="15" name="Oval 14"/>
          <p:cNvSpPr/>
          <p:nvPr/>
        </p:nvSpPr>
        <p:spPr>
          <a:xfrm>
            <a:off x="8394192" y="3502152"/>
            <a:ext cx="310896" cy="310896"/>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TextBox 15"/>
          <p:cNvSpPr txBox="1"/>
          <p:nvPr/>
        </p:nvSpPr>
        <p:spPr>
          <a:xfrm>
            <a:off x="7452360" y="1828800"/>
            <a:ext cx="2194560" cy="1600200"/>
          </a:xfrm>
          <a:prstGeom prst="rect">
            <a:avLst/>
          </a:prstGeom>
          <a:noFill/>
        </p:spPr>
        <p:txBody>
          <a:bodyPr wrap="square" lIns="0" tIns="0" rIns="0" bIns="0" anchor="b">
            <a:noAutofit/>
          </a:bodyPr>
          <a:lstStyle/>
          <a:p>
            <a:pPr marL="0" indent="0" algn="ctr">
              <a:spcAft>
                <a:spcPts val="200"/>
              </a:spcAft>
              <a:buNone/>
            </a:pPr>
            <a:r>
              <a:rPr sz="2400" b="1" i="0">
                <a:solidFill>
                  <a:srgbClr val="F7D331"/>
                </a:solidFill>
              </a:rPr>
              <a:t>2023</a:t>
            </a:r>
          </a:p>
          <a:p>
            <a:pPr marL="0" indent="0" algn="ctr">
              <a:buNone/>
            </a:pPr>
            <a:r>
              <a:rPr sz="1300" b="0" i="0">
                <a:solidFill>
                  <a:srgbClr val="FFFFFF"/>
                </a:solidFill>
              </a:rPr>
              <a:t>Berlín: 51 slovenských športovcov</a:t>
            </a:r>
          </a:p>
        </p:txBody>
      </p:sp>
      <p:sp>
        <p:nvSpPr>
          <p:cNvPr id="17" name="Oval 16"/>
          <p:cNvSpPr/>
          <p:nvPr/>
        </p:nvSpPr>
        <p:spPr>
          <a:xfrm>
            <a:off x="9811512" y="3502152"/>
            <a:ext cx="310896" cy="31089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8869680" y="3931920"/>
            <a:ext cx="2194560" cy="1600200"/>
          </a:xfrm>
          <a:prstGeom prst="rect">
            <a:avLst/>
          </a:prstGeom>
          <a:noFill/>
        </p:spPr>
        <p:txBody>
          <a:bodyPr wrap="square" lIns="0" tIns="0" rIns="0" bIns="0" anchor="t">
            <a:noAutofit/>
          </a:bodyPr>
          <a:lstStyle/>
          <a:p>
            <a:pPr marL="0" indent="0" algn="ctr">
              <a:spcAft>
                <a:spcPts val="200"/>
              </a:spcAft>
              <a:buNone/>
            </a:pPr>
            <a:r>
              <a:rPr sz="2400" b="1" i="0" dirty="0">
                <a:solidFill>
                  <a:srgbClr val="F7D331"/>
                </a:solidFill>
              </a:rPr>
              <a:t>2025</a:t>
            </a:r>
          </a:p>
          <a:p>
            <a:pPr marL="0" indent="0" algn="ctr">
              <a:buNone/>
            </a:pPr>
            <a:r>
              <a:rPr sz="1300" b="0" i="0" dirty="0" err="1">
                <a:solidFill>
                  <a:srgbClr val="FFFFFF"/>
                </a:solidFill>
              </a:rPr>
              <a:t>Turín</a:t>
            </a:r>
            <a:r>
              <a:rPr sz="1300" b="0" i="0" dirty="0">
                <a:solidFill>
                  <a:srgbClr val="FFFFFF"/>
                </a:solidFill>
              </a:rPr>
              <a:t>: </a:t>
            </a:r>
            <a:r>
              <a:rPr lang="sk-SK" sz="1300" dirty="0">
                <a:solidFill>
                  <a:srgbClr val="FFFFFF"/>
                </a:solidFill>
              </a:rPr>
              <a:t>S</a:t>
            </a:r>
            <a:r>
              <a:rPr sz="1300" b="0" i="0" dirty="0" err="1">
                <a:solidFill>
                  <a:srgbClr val="FFFFFF"/>
                </a:solidFill>
              </a:rPr>
              <a:t>vetové</a:t>
            </a:r>
            <a:r>
              <a:rPr sz="1300" b="0" i="0" dirty="0">
                <a:solidFill>
                  <a:srgbClr val="FFFFFF"/>
                </a:solidFill>
              </a:rPr>
              <a:t> </a:t>
            </a:r>
            <a:r>
              <a:rPr sz="1300" b="0" i="0" dirty="0" err="1">
                <a:solidFill>
                  <a:srgbClr val="FFFFFF"/>
                </a:solidFill>
              </a:rPr>
              <a:t>zimné</a:t>
            </a:r>
            <a:r>
              <a:rPr sz="1300" b="0" i="0" dirty="0">
                <a:solidFill>
                  <a:srgbClr val="FFFFFF"/>
                </a:solidFill>
              </a:rPr>
              <a:t> </a:t>
            </a:r>
            <a:r>
              <a:rPr sz="1300" b="0" i="0" dirty="0" err="1">
                <a:solidFill>
                  <a:srgbClr val="FFFFFF"/>
                </a:solidFill>
              </a:rPr>
              <a:t>hry</a:t>
            </a:r>
            <a:r>
              <a:rPr lang="sk-SK" sz="1300" b="0" i="0" dirty="0">
                <a:solidFill>
                  <a:srgbClr val="FFFFFF"/>
                </a:solidFill>
              </a:rPr>
              <a:t> –      34 medailí</a:t>
            </a:r>
            <a:endParaRPr sz="1300" b="0" i="0" dirty="0">
              <a:solidFill>
                <a:srgbClr val="FFFFFF"/>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SPECIAL OLYMPICS VO SVETE · 2025</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lang="sk-SK" sz="3600" b="1" dirty="0" err="1">
                <a:solidFill>
                  <a:srgbClr val="FFFFFF"/>
                </a:solidFill>
              </a:rPr>
              <a:t>Special</a:t>
            </a:r>
            <a:r>
              <a:rPr lang="sk-SK" sz="3600" b="1" dirty="0">
                <a:solidFill>
                  <a:srgbClr val="FFFFFF"/>
                </a:solidFill>
              </a:rPr>
              <a:t> </a:t>
            </a:r>
            <a:r>
              <a:rPr lang="sk-SK" sz="3600" b="1" dirty="0" err="1">
                <a:solidFill>
                  <a:srgbClr val="FFFFFF"/>
                </a:solidFill>
              </a:rPr>
              <a:t>Olympics</a:t>
            </a:r>
            <a:r>
              <a:rPr sz="3600" b="1" i="0" dirty="0">
                <a:solidFill>
                  <a:srgbClr val="FFFFFF"/>
                </a:solidFill>
              </a:rPr>
              <a:t> v </a:t>
            </a:r>
            <a:r>
              <a:rPr sz="3600" b="1" i="0" dirty="0" err="1">
                <a:solidFill>
                  <a:srgbClr val="FFFFFF"/>
                </a:solidFill>
              </a:rPr>
              <a:t>číslach</a:t>
            </a:r>
            <a:endParaRPr sz="3600" b="1" i="0" dirty="0">
              <a:solidFill>
                <a:srgbClr val="FFFFFF"/>
              </a:solidFill>
            </a:endParaRPr>
          </a:p>
        </p:txBody>
      </p:sp>
      <p:sp>
        <p:nvSpPr>
          <p:cNvPr id="4" name="Rounded Rectangle 3"/>
          <p:cNvSpPr/>
          <p:nvPr/>
        </p:nvSpPr>
        <p:spPr>
          <a:xfrm>
            <a:off x="548640" y="1783080"/>
            <a:ext cx="3246120" cy="169164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77240" y="2057400"/>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users_w.png"/>
          <p:cNvPicPr>
            <a:picLocks noChangeAspect="1"/>
          </p:cNvPicPr>
          <p:nvPr/>
        </p:nvPicPr>
        <p:blipFill>
          <a:blip r:embed="rId3"/>
          <a:stretch>
            <a:fillRect/>
          </a:stretch>
        </p:blipFill>
        <p:spPr>
          <a:xfrm>
            <a:off x="896112" y="2176272"/>
            <a:ext cx="310896" cy="310896"/>
          </a:xfrm>
          <a:prstGeom prst="rect">
            <a:avLst/>
          </a:prstGeom>
        </p:spPr>
      </p:pic>
      <p:sp>
        <p:nvSpPr>
          <p:cNvPr id="7" name="TextBox 6"/>
          <p:cNvSpPr txBox="1"/>
          <p:nvPr/>
        </p:nvSpPr>
        <p:spPr>
          <a:xfrm>
            <a:off x="1508760" y="1965960"/>
            <a:ext cx="2148839" cy="731520"/>
          </a:xfrm>
          <a:prstGeom prst="rect">
            <a:avLst/>
          </a:prstGeom>
          <a:noFill/>
        </p:spPr>
        <p:txBody>
          <a:bodyPr wrap="square" lIns="0" tIns="0" rIns="0" bIns="0" anchor="ctr">
            <a:noAutofit/>
          </a:bodyPr>
          <a:lstStyle/>
          <a:p>
            <a:pPr marL="0" indent="0" algn="l">
              <a:buNone/>
            </a:pPr>
            <a:r>
              <a:rPr lang="sk-SK" sz="3200" b="1" dirty="0">
                <a:solidFill>
                  <a:srgbClr val="F7D331"/>
                </a:solidFill>
              </a:rPr>
              <a:t>5</a:t>
            </a:r>
            <a:r>
              <a:rPr sz="3200" b="1" i="0" dirty="0">
                <a:solidFill>
                  <a:srgbClr val="F7D331"/>
                </a:solidFill>
              </a:rPr>
              <a:t>,1 mil.</a:t>
            </a:r>
          </a:p>
        </p:txBody>
      </p:sp>
      <p:sp>
        <p:nvSpPr>
          <p:cNvPr id="8" name="TextBox 7"/>
          <p:cNvSpPr txBox="1"/>
          <p:nvPr/>
        </p:nvSpPr>
        <p:spPr>
          <a:xfrm>
            <a:off x="1508760" y="2697480"/>
            <a:ext cx="2148839" cy="685800"/>
          </a:xfrm>
          <a:prstGeom prst="rect">
            <a:avLst/>
          </a:prstGeom>
          <a:noFill/>
        </p:spPr>
        <p:txBody>
          <a:bodyPr wrap="square" lIns="0" tIns="0" rIns="0" bIns="0" anchor="t">
            <a:noAutofit/>
          </a:bodyPr>
          <a:lstStyle/>
          <a:p>
            <a:pPr marL="0" indent="0" algn="l">
              <a:buNone/>
            </a:pPr>
            <a:r>
              <a:rPr sz="1400" b="0" i="0">
                <a:solidFill>
                  <a:srgbClr val="FFFFFF"/>
                </a:solidFill>
              </a:rPr>
              <a:t>športovcov s mentálnym postihnutím</a:t>
            </a:r>
          </a:p>
        </p:txBody>
      </p:sp>
      <p:sp>
        <p:nvSpPr>
          <p:cNvPr id="9" name="Rounded Rectangle 8"/>
          <p:cNvSpPr/>
          <p:nvPr/>
        </p:nvSpPr>
        <p:spPr>
          <a:xfrm>
            <a:off x="4069079" y="1783080"/>
            <a:ext cx="3246120" cy="169164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Oval 9"/>
          <p:cNvSpPr/>
          <p:nvPr/>
        </p:nvSpPr>
        <p:spPr>
          <a:xfrm>
            <a:off x="4297679" y="2057400"/>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globe_w.png"/>
          <p:cNvPicPr>
            <a:picLocks noChangeAspect="1"/>
          </p:cNvPicPr>
          <p:nvPr/>
        </p:nvPicPr>
        <p:blipFill>
          <a:blip r:embed="rId4"/>
          <a:stretch>
            <a:fillRect/>
          </a:stretch>
        </p:blipFill>
        <p:spPr>
          <a:xfrm>
            <a:off x="4416551" y="2176272"/>
            <a:ext cx="310896" cy="310896"/>
          </a:xfrm>
          <a:prstGeom prst="rect">
            <a:avLst/>
          </a:prstGeom>
        </p:spPr>
      </p:pic>
      <p:sp>
        <p:nvSpPr>
          <p:cNvPr id="12" name="TextBox 11"/>
          <p:cNvSpPr txBox="1"/>
          <p:nvPr/>
        </p:nvSpPr>
        <p:spPr>
          <a:xfrm>
            <a:off x="5029199" y="1965960"/>
            <a:ext cx="2148839" cy="731520"/>
          </a:xfrm>
          <a:prstGeom prst="rect">
            <a:avLst/>
          </a:prstGeom>
          <a:noFill/>
        </p:spPr>
        <p:txBody>
          <a:bodyPr wrap="square" lIns="0" tIns="0" rIns="0" bIns="0" anchor="ctr">
            <a:noAutofit/>
          </a:bodyPr>
          <a:lstStyle/>
          <a:p>
            <a:pPr marL="0" indent="0" algn="l">
              <a:buNone/>
            </a:pPr>
            <a:r>
              <a:rPr sz="3200" b="1" i="0">
                <a:solidFill>
                  <a:srgbClr val="F7D331"/>
                </a:solidFill>
              </a:rPr>
              <a:t>208</a:t>
            </a:r>
          </a:p>
        </p:txBody>
      </p:sp>
      <p:sp>
        <p:nvSpPr>
          <p:cNvPr id="13" name="TextBox 12"/>
          <p:cNvSpPr txBox="1"/>
          <p:nvPr/>
        </p:nvSpPr>
        <p:spPr>
          <a:xfrm>
            <a:off x="5029199" y="2697480"/>
            <a:ext cx="2148839" cy="685800"/>
          </a:xfrm>
          <a:prstGeom prst="rect">
            <a:avLst/>
          </a:prstGeom>
          <a:noFill/>
        </p:spPr>
        <p:txBody>
          <a:bodyPr wrap="square" lIns="0" tIns="0" rIns="0" bIns="0" anchor="t">
            <a:noAutofit/>
          </a:bodyPr>
          <a:lstStyle/>
          <a:p>
            <a:pPr marL="0" indent="0" algn="l">
              <a:buNone/>
            </a:pPr>
            <a:r>
              <a:rPr sz="1400" b="0" i="0" dirty="0" err="1">
                <a:solidFill>
                  <a:srgbClr val="FFFFFF"/>
                </a:solidFill>
              </a:rPr>
              <a:t>krajín</a:t>
            </a:r>
            <a:r>
              <a:rPr sz="1400" b="0" i="0" dirty="0">
                <a:solidFill>
                  <a:srgbClr val="FFFFFF"/>
                </a:solidFill>
              </a:rPr>
              <a:t> </a:t>
            </a:r>
          </a:p>
        </p:txBody>
      </p:sp>
      <p:sp>
        <p:nvSpPr>
          <p:cNvPr id="14" name="Rounded Rectangle 13"/>
          <p:cNvSpPr/>
          <p:nvPr/>
        </p:nvSpPr>
        <p:spPr>
          <a:xfrm>
            <a:off x="7589519" y="1783080"/>
            <a:ext cx="3246120" cy="169164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Oval 14"/>
          <p:cNvSpPr/>
          <p:nvPr/>
        </p:nvSpPr>
        <p:spPr>
          <a:xfrm>
            <a:off x="7818119" y="2057400"/>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whistle_w.png"/>
          <p:cNvPicPr>
            <a:picLocks noChangeAspect="1"/>
          </p:cNvPicPr>
          <p:nvPr/>
        </p:nvPicPr>
        <p:blipFill>
          <a:blip r:embed="rId5"/>
          <a:stretch>
            <a:fillRect/>
          </a:stretch>
        </p:blipFill>
        <p:spPr>
          <a:xfrm>
            <a:off x="7936992" y="2176272"/>
            <a:ext cx="310896" cy="310896"/>
          </a:xfrm>
          <a:prstGeom prst="rect">
            <a:avLst/>
          </a:prstGeom>
        </p:spPr>
      </p:pic>
      <p:sp>
        <p:nvSpPr>
          <p:cNvPr id="17" name="TextBox 16"/>
          <p:cNvSpPr txBox="1"/>
          <p:nvPr/>
        </p:nvSpPr>
        <p:spPr>
          <a:xfrm>
            <a:off x="8549640" y="1965960"/>
            <a:ext cx="2148839" cy="731520"/>
          </a:xfrm>
          <a:prstGeom prst="rect">
            <a:avLst/>
          </a:prstGeom>
          <a:noFill/>
        </p:spPr>
        <p:txBody>
          <a:bodyPr wrap="square" lIns="0" tIns="0" rIns="0" bIns="0" anchor="ctr">
            <a:noAutofit/>
          </a:bodyPr>
          <a:lstStyle/>
          <a:p>
            <a:pPr marL="0" indent="0" algn="l">
              <a:buNone/>
            </a:pPr>
            <a:r>
              <a:rPr sz="3200" b="1" i="0">
                <a:solidFill>
                  <a:srgbClr val="F7D331"/>
                </a:solidFill>
              </a:rPr>
              <a:t>411 382</a:t>
            </a:r>
          </a:p>
        </p:txBody>
      </p:sp>
      <p:sp>
        <p:nvSpPr>
          <p:cNvPr id="18" name="TextBox 17"/>
          <p:cNvSpPr txBox="1"/>
          <p:nvPr/>
        </p:nvSpPr>
        <p:spPr>
          <a:xfrm>
            <a:off x="8549640" y="2697480"/>
            <a:ext cx="2148839" cy="685800"/>
          </a:xfrm>
          <a:prstGeom prst="rect">
            <a:avLst/>
          </a:prstGeom>
          <a:noFill/>
        </p:spPr>
        <p:txBody>
          <a:bodyPr wrap="square" lIns="0" tIns="0" rIns="0" bIns="0" anchor="t">
            <a:noAutofit/>
          </a:bodyPr>
          <a:lstStyle/>
          <a:p>
            <a:pPr marL="0" indent="0" algn="l">
              <a:buNone/>
            </a:pPr>
            <a:r>
              <a:rPr sz="1400" b="0" i="0">
                <a:solidFill>
                  <a:srgbClr val="FFFFFF"/>
                </a:solidFill>
              </a:rPr>
              <a:t>trénerov</a:t>
            </a:r>
          </a:p>
        </p:txBody>
      </p:sp>
      <p:sp>
        <p:nvSpPr>
          <p:cNvPr id="19" name="Rounded Rectangle 18"/>
          <p:cNvSpPr/>
          <p:nvPr/>
        </p:nvSpPr>
        <p:spPr>
          <a:xfrm>
            <a:off x="548640" y="3749039"/>
            <a:ext cx="3246120" cy="169164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p:cNvSpPr/>
          <p:nvPr/>
        </p:nvSpPr>
        <p:spPr>
          <a:xfrm>
            <a:off x="777240" y="4023359"/>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trophy_w.png"/>
          <p:cNvPicPr>
            <a:picLocks noChangeAspect="1"/>
          </p:cNvPicPr>
          <p:nvPr/>
        </p:nvPicPr>
        <p:blipFill>
          <a:blip r:embed="rId6"/>
          <a:stretch>
            <a:fillRect/>
          </a:stretch>
        </p:blipFill>
        <p:spPr>
          <a:xfrm>
            <a:off x="896112" y="4142231"/>
            <a:ext cx="310896" cy="310896"/>
          </a:xfrm>
          <a:prstGeom prst="rect">
            <a:avLst/>
          </a:prstGeom>
        </p:spPr>
      </p:pic>
      <p:sp>
        <p:nvSpPr>
          <p:cNvPr id="22" name="TextBox 21"/>
          <p:cNvSpPr txBox="1"/>
          <p:nvPr/>
        </p:nvSpPr>
        <p:spPr>
          <a:xfrm>
            <a:off x="1508760" y="3931920"/>
            <a:ext cx="2148839" cy="731520"/>
          </a:xfrm>
          <a:prstGeom prst="rect">
            <a:avLst/>
          </a:prstGeom>
          <a:noFill/>
        </p:spPr>
        <p:txBody>
          <a:bodyPr wrap="square" lIns="0" tIns="0" rIns="0" bIns="0" anchor="ctr">
            <a:noAutofit/>
          </a:bodyPr>
          <a:lstStyle/>
          <a:p>
            <a:pPr marL="0" indent="0" algn="l">
              <a:buNone/>
            </a:pPr>
            <a:r>
              <a:rPr sz="3200" b="1" i="0">
                <a:solidFill>
                  <a:srgbClr val="F7D331"/>
                </a:solidFill>
              </a:rPr>
              <a:t>88 748</a:t>
            </a:r>
          </a:p>
        </p:txBody>
      </p:sp>
      <p:sp>
        <p:nvSpPr>
          <p:cNvPr id="23" name="TextBox 22"/>
          <p:cNvSpPr txBox="1"/>
          <p:nvPr/>
        </p:nvSpPr>
        <p:spPr>
          <a:xfrm>
            <a:off x="1508760" y="4663440"/>
            <a:ext cx="2148839" cy="685800"/>
          </a:xfrm>
          <a:prstGeom prst="rect">
            <a:avLst/>
          </a:prstGeom>
          <a:noFill/>
        </p:spPr>
        <p:txBody>
          <a:bodyPr wrap="square" lIns="0" tIns="0" rIns="0" bIns="0" anchor="t">
            <a:noAutofit/>
          </a:bodyPr>
          <a:lstStyle/>
          <a:p>
            <a:pPr marL="0" indent="0" algn="l">
              <a:buNone/>
            </a:pPr>
            <a:r>
              <a:rPr sz="1400" b="0" i="0">
                <a:solidFill>
                  <a:srgbClr val="FFFFFF"/>
                </a:solidFill>
              </a:rPr>
              <a:t>súťaží za rok</a:t>
            </a:r>
          </a:p>
        </p:txBody>
      </p:sp>
      <p:sp>
        <p:nvSpPr>
          <p:cNvPr id="24" name="Rounded Rectangle 23"/>
          <p:cNvSpPr/>
          <p:nvPr/>
        </p:nvSpPr>
        <p:spPr>
          <a:xfrm>
            <a:off x="4069079" y="3749039"/>
            <a:ext cx="3246120" cy="169164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Oval 24"/>
          <p:cNvSpPr/>
          <p:nvPr/>
        </p:nvSpPr>
        <p:spPr>
          <a:xfrm>
            <a:off x="4297679" y="4023359"/>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6" name="Picture 25" descr="hands_w.png"/>
          <p:cNvPicPr>
            <a:picLocks noChangeAspect="1"/>
          </p:cNvPicPr>
          <p:nvPr/>
        </p:nvPicPr>
        <p:blipFill>
          <a:blip r:embed="rId7"/>
          <a:stretch>
            <a:fillRect/>
          </a:stretch>
        </p:blipFill>
        <p:spPr>
          <a:xfrm>
            <a:off x="4416551" y="4142231"/>
            <a:ext cx="310896" cy="310896"/>
          </a:xfrm>
          <a:prstGeom prst="rect">
            <a:avLst/>
          </a:prstGeom>
        </p:spPr>
      </p:pic>
      <p:sp>
        <p:nvSpPr>
          <p:cNvPr id="27" name="TextBox 26"/>
          <p:cNvSpPr txBox="1"/>
          <p:nvPr/>
        </p:nvSpPr>
        <p:spPr>
          <a:xfrm>
            <a:off x="5029199" y="3931920"/>
            <a:ext cx="2148839" cy="731520"/>
          </a:xfrm>
          <a:prstGeom prst="rect">
            <a:avLst/>
          </a:prstGeom>
          <a:noFill/>
        </p:spPr>
        <p:txBody>
          <a:bodyPr wrap="square" lIns="0" tIns="0" rIns="0" bIns="0" anchor="ctr">
            <a:noAutofit/>
          </a:bodyPr>
          <a:lstStyle/>
          <a:p>
            <a:pPr marL="0" indent="0" algn="l">
              <a:buNone/>
            </a:pPr>
            <a:r>
              <a:rPr sz="3200" b="1" i="0">
                <a:solidFill>
                  <a:srgbClr val="F7D331"/>
                </a:solidFill>
              </a:rPr>
              <a:t>963 899</a:t>
            </a:r>
          </a:p>
        </p:txBody>
      </p:sp>
      <p:sp>
        <p:nvSpPr>
          <p:cNvPr id="28" name="TextBox 27"/>
          <p:cNvSpPr txBox="1"/>
          <p:nvPr/>
        </p:nvSpPr>
        <p:spPr>
          <a:xfrm>
            <a:off x="5029199" y="4663440"/>
            <a:ext cx="2148839" cy="685800"/>
          </a:xfrm>
          <a:prstGeom prst="rect">
            <a:avLst/>
          </a:prstGeom>
          <a:noFill/>
        </p:spPr>
        <p:txBody>
          <a:bodyPr wrap="square" lIns="0" tIns="0" rIns="0" bIns="0" anchor="t">
            <a:noAutofit/>
          </a:bodyPr>
          <a:lstStyle/>
          <a:p>
            <a:pPr marL="0" indent="0" algn="l">
              <a:buNone/>
            </a:pPr>
            <a:r>
              <a:rPr sz="1400" b="0" i="0">
                <a:solidFill>
                  <a:srgbClr val="FFFFFF"/>
                </a:solidFill>
              </a:rPr>
              <a:t>dobrovoľníkov</a:t>
            </a:r>
          </a:p>
        </p:txBody>
      </p:sp>
      <p:sp>
        <p:nvSpPr>
          <p:cNvPr id="29" name="Rounded Rectangle 28"/>
          <p:cNvSpPr/>
          <p:nvPr/>
        </p:nvSpPr>
        <p:spPr>
          <a:xfrm>
            <a:off x="7589519" y="3749039"/>
            <a:ext cx="3246120" cy="169164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Oval 29"/>
          <p:cNvSpPr/>
          <p:nvPr/>
        </p:nvSpPr>
        <p:spPr>
          <a:xfrm>
            <a:off x="7818119" y="4023359"/>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1" name="Picture 30" descr="heart_w.png"/>
          <p:cNvPicPr>
            <a:picLocks noChangeAspect="1"/>
          </p:cNvPicPr>
          <p:nvPr/>
        </p:nvPicPr>
        <p:blipFill>
          <a:blip r:embed="rId8"/>
          <a:stretch>
            <a:fillRect/>
          </a:stretch>
        </p:blipFill>
        <p:spPr>
          <a:xfrm>
            <a:off x="7936992" y="4142231"/>
            <a:ext cx="310896" cy="310896"/>
          </a:xfrm>
          <a:prstGeom prst="rect">
            <a:avLst/>
          </a:prstGeom>
        </p:spPr>
      </p:pic>
      <p:sp>
        <p:nvSpPr>
          <p:cNvPr id="32" name="TextBox 31"/>
          <p:cNvSpPr txBox="1"/>
          <p:nvPr/>
        </p:nvSpPr>
        <p:spPr>
          <a:xfrm>
            <a:off x="8549640" y="3931920"/>
            <a:ext cx="2148839" cy="731520"/>
          </a:xfrm>
          <a:prstGeom prst="rect">
            <a:avLst/>
          </a:prstGeom>
          <a:noFill/>
        </p:spPr>
        <p:txBody>
          <a:bodyPr wrap="square" lIns="0" tIns="0" rIns="0" bIns="0" anchor="ctr">
            <a:noAutofit/>
          </a:bodyPr>
          <a:lstStyle/>
          <a:p>
            <a:pPr marL="0" indent="0" algn="l">
              <a:buNone/>
            </a:pPr>
            <a:r>
              <a:rPr sz="3200" b="1" i="0">
                <a:solidFill>
                  <a:srgbClr val="F7D331"/>
                </a:solidFill>
              </a:rPr>
              <a:t>39,5 %</a:t>
            </a:r>
          </a:p>
        </p:txBody>
      </p:sp>
      <p:sp>
        <p:nvSpPr>
          <p:cNvPr id="33" name="TextBox 32"/>
          <p:cNvSpPr txBox="1"/>
          <p:nvPr/>
        </p:nvSpPr>
        <p:spPr>
          <a:xfrm>
            <a:off x="8549640" y="4663440"/>
            <a:ext cx="2148839" cy="685800"/>
          </a:xfrm>
          <a:prstGeom prst="rect">
            <a:avLst/>
          </a:prstGeom>
          <a:noFill/>
        </p:spPr>
        <p:txBody>
          <a:bodyPr wrap="square" lIns="0" tIns="0" rIns="0" bIns="0" anchor="t">
            <a:noAutofit/>
          </a:bodyPr>
          <a:lstStyle/>
          <a:p>
            <a:pPr marL="0" indent="0" algn="l">
              <a:buNone/>
            </a:pPr>
            <a:r>
              <a:rPr sz="1400" b="0" i="0">
                <a:solidFill>
                  <a:srgbClr val="FFFFFF"/>
                </a:solidFill>
              </a:rPr>
              <a:t>športovkýň – ženy a dievčatá</a:t>
            </a:r>
          </a:p>
        </p:txBody>
      </p:sp>
      <p:sp>
        <p:nvSpPr>
          <p:cNvPr id="34" name="TextBox 33"/>
          <p:cNvSpPr txBox="1"/>
          <p:nvPr/>
        </p:nvSpPr>
        <p:spPr>
          <a:xfrm>
            <a:off x="4114800" y="5669280"/>
            <a:ext cx="6766560" cy="274320"/>
          </a:xfrm>
          <a:prstGeom prst="rect">
            <a:avLst/>
          </a:prstGeom>
          <a:noFill/>
        </p:spPr>
        <p:txBody>
          <a:bodyPr wrap="square" lIns="0" tIns="0" rIns="0" bIns="0" anchor="t">
            <a:noAutofit/>
          </a:bodyPr>
          <a:lstStyle/>
          <a:p>
            <a:pPr marL="0" indent="0" algn="l">
              <a:buNone/>
            </a:pPr>
            <a:r>
              <a:rPr sz="1000" b="0" i="0">
                <a:solidFill>
                  <a:srgbClr val="FFA0AF"/>
                </a:solidFill>
              </a:rPr>
              <a:t>Zdroj: Special Olympics 2025 Global Reach Report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SLOVENSKO NA SVETOVÝCH HRÁCH</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Malá krajina, veľa medailí</a:t>
            </a:r>
          </a:p>
        </p:txBody>
      </p:sp>
      <p:graphicFrame>
        <p:nvGraphicFramePr>
          <p:cNvPr id="4" name="Graf medaily"/>
          <p:cNvGraphicFramePr>
            <a:graphicFrameLocks noGrp="1"/>
          </p:cNvGraphicFramePr>
          <p:nvPr/>
        </p:nvGraphicFramePr>
        <p:xfrm>
          <a:off x="548640" y="1691640"/>
          <a:ext cx="603504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5" name="Rounded Rectangle 4"/>
          <p:cNvSpPr/>
          <p:nvPr/>
        </p:nvSpPr>
        <p:spPr>
          <a:xfrm>
            <a:off x="6949440" y="1783080"/>
            <a:ext cx="3886200" cy="1097280"/>
          </a:xfrm>
          <a:prstGeom prst="roundRect">
            <a:avLst>
              <a:gd name="adj" fmla="val 8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178040" y="1892807"/>
            <a:ext cx="3520440" cy="914400"/>
          </a:xfrm>
          <a:prstGeom prst="rect">
            <a:avLst/>
          </a:prstGeom>
          <a:noFill/>
        </p:spPr>
        <p:txBody>
          <a:bodyPr wrap="square" lIns="0" tIns="0" rIns="0" bIns="0" anchor="t">
            <a:noAutofit/>
          </a:bodyPr>
          <a:lstStyle/>
          <a:p>
            <a:pPr marL="0" indent="0" algn="l">
              <a:spcAft>
                <a:spcPts val="200"/>
              </a:spcAft>
              <a:buNone/>
            </a:pPr>
            <a:r>
              <a:rPr sz="1600" b="1" i="0">
                <a:solidFill>
                  <a:srgbClr val="F7D331"/>
                </a:solidFill>
              </a:rPr>
              <a:t>Abú Zabí 2019</a:t>
            </a:r>
          </a:p>
          <a:p>
            <a:pPr marL="0" indent="0" algn="l">
              <a:buNone/>
            </a:pPr>
            <a:r>
              <a:rPr sz="1300" b="0" i="0">
                <a:solidFill>
                  <a:srgbClr val="FFFFFF"/>
                </a:solidFill>
              </a:rPr>
              <a:t>12 zlatých, 17 strieborných, 6 bronzových – najúspešnejšie letné hry</a:t>
            </a:r>
          </a:p>
        </p:txBody>
      </p:sp>
      <p:sp>
        <p:nvSpPr>
          <p:cNvPr id="7" name="Rounded Rectangle 6"/>
          <p:cNvSpPr/>
          <p:nvPr/>
        </p:nvSpPr>
        <p:spPr>
          <a:xfrm>
            <a:off x="6949440" y="3044952"/>
            <a:ext cx="3886200" cy="1097280"/>
          </a:xfrm>
          <a:prstGeom prst="roundRect">
            <a:avLst>
              <a:gd name="adj" fmla="val 8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7178040" y="3154680"/>
            <a:ext cx="3520440" cy="914400"/>
          </a:xfrm>
          <a:prstGeom prst="rect">
            <a:avLst/>
          </a:prstGeom>
          <a:noFill/>
        </p:spPr>
        <p:txBody>
          <a:bodyPr wrap="square" lIns="0" tIns="0" rIns="0" bIns="0" anchor="t">
            <a:noAutofit/>
          </a:bodyPr>
          <a:lstStyle/>
          <a:p>
            <a:pPr marL="0" indent="0" algn="l">
              <a:spcAft>
                <a:spcPts val="200"/>
              </a:spcAft>
              <a:buNone/>
            </a:pPr>
            <a:r>
              <a:rPr sz="1600" b="1" i="0">
                <a:solidFill>
                  <a:srgbClr val="F7D331"/>
                </a:solidFill>
              </a:rPr>
              <a:t>Berlín 2023</a:t>
            </a:r>
          </a:p>
          <a:p>
            <a:pPr marL="0" indent="0" algn="l">
              <a:buNone/>
            </a:pPr>
            <a:r>
              <a:rPr sz="1300" b="0" i="0">
                <a:solidFill>
                  <a:srgbClr val="FFFFFF"/>
                </a:solidFill>
              </a:rPr>
              <a:t>51 športovcov, 11 – 15 – 13; najväčšia výprava od roku 1993</a:t>
            </a:r>
          </a:p>
        </p:txBody>
      </p:sp>
      <p:sp>
        <p:nvSpPr>
          <p:cNvPr id="9" name="Rounded Rectangle 8"/>
          <p:cNvSpPr/>
          <p:nvPr/>
        </p:nvSpPr>
        <p:spPr>
          <a:xfrm>
            <a:off x="6949440" y="4306824"/>
            <a:ext cx="3886200" cy="1097280"/>
          </a:xfrm>
          <a:prstGeom prst="roundRect">
            <a:avLst>
              <a:gd name="adj" fmla="val 8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7178040" y="4416552"/>
            <a:ext cx="3520440" cy="914400"/>
          </a:xfrm>
          <a:prstGeom prst="rect">
            <a:avLst/>
          </a:prstGeom>
          <a:noFill/>
        </p:spPr>
        <p:txBody>
          <a:bodyPr wrap="square" lIns="0" tIns="0" rIns="0" bIns="0" anchor="t">
            <a:noAutofit/>
          </a:bodyPr>
          <a:lstStyle/>
          <a:p>
            <a:pPr marL="0" indent="0" algn="l">
              <a:spcAft>
                <a:spcPts val="200"/>
              </a:spcAft>
              <a:buNone/>
            </a:pPr>
            <a:r>
              <a:rPr sz="1600" b="1" i="0">
                <a:solidFill>
                  <a:srgbClr val="F7D331"/>
                </a:solidFill>
              </a:rPr>
              <a:t>Turín 2025</a:t>
            </a:r>
          </a:p>
          <a:p>
            <a:pPr marL="0" indent="0" algn="l">
              <a:buNone/>
            </a:pPr>
            <a:r>
              <a:rPr sz="1300" b="0" i="0">
                <a:solidFill>
                  <a:srgbClr val="FFFFFF"/>
                </a:solidFill>
              </a:rPr>
              <a:t>26 športovcov, 34 medailí</a:t>
            </a:r>
          </a:p>
        </p:txBody>
      </p:sp>
      <p:sp>
        <p:nvSpPr>
          <p:cNvPr id="11" name="TextBox 10"/>
          <p:cNvSpPr txBox="1"/>
          <p:nvPr/>
        </p:nvSpPr>
        <p:spPr>
          <a:xfrm>
            <a:off x="6949440" y="5623560"/>
            <a:ext cx="3931920" cy="274320"/>
          </a:xfrm>
          <a:prstGeom prst="rect">
            <a:avLst/>
          </a:prstGeom>
          <a:noFill/>
        </p:spPr>
        <p:txBody>
          <a:bodyPr wrap="square" lIns="0" tIns="0" rIns="0" bIns="0" anchor="t">
            <a:noAutofit/>
          </a:bodyPr>
          <a:lstStyle/>
          <a:p>
            <a:pPr marL="0" indent="0" algn="l">
              <a:buNone/>
            </a:pPr>
            <a:r>
              <a:rPr sz="1000" b="0" i="0">
                <a:solidFill>
                  <a:srgbClr val="FFA0AF"/>
                </a:solidFill>
              </a:rPr>
              <a:t>Zdroje: SITA (2019, 2025), Macron / ŠOS (2023)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977114" y="853942"/>
            <a:ext cx="8587313"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latin typeface="Amasis MT Pro Light" panose="020B0604020202020204" pitchFamily="18" charset="-18"/>
                <a:cs typeface="DaunPenh" panose="020B0604020202020204" pitchFamily="2" charset="0"/>
              </a:rPr>
              <a:t>Kde</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začíname</a:t>
            </a:r>
            <a:r>
              <a:rPr lang="en-US" sz="4000" b="1" dirty="0">
                <a:solidFill>
                  <a:schemeClr val="tx1"/>
                </a:solidFill>
                <a:latin typeface="Amasis MT Pro Light" panose="020B0604020202020204" pitchFamily="18" charset="-18"/>
                <a:cs typeface="DaunPenh" panose="020B0604020202020204" pitchFamily="2" charset="0"/>
              </a:rPr>
              <a:t> ? </a:t>
            </a:r>
          </a:p>
          <a:p>
            <a:pPr marL="0" indent="0">
              <a:buNone/>
            </a:pPr>
            <a:endParaRPr lang="en-US" sz="4000" b="1" dirty="0">
              <a:solidFill>
                <a:srgbClr val="FF0000"/>
              </a:solidFill>
              <a:latin typeface="Amasis MT Pro Light" panose="020B0604020202020204" pitchFamily="18" charset="-18"/>
              <a:cs typeface="DaunPenh" panose="020B0604020202020204" pitchFamily="2" charset="0"/>
            </a:endParaRPr>
          </a:p>
          <a:p>
            <a:pPr marL="0" indent="0">
              <a:buNone/>
            </a:pPr>
            <a:endParaRPr lang="en-US" sz="4000" b="1" dirty="0">
              <a:solidFill>
                <a:srgbClr val="FF0000"/>
              </a:solidFill>
              <a:latin typeface="Amasis MT Pro Light" panose="020B0604020202020204" pitchFamily="18" charset="-18"/>
              <a:cs typeface="DaunPenh" panose="020B0604020202020204" pitchFamily="2" charset="0"/>
            </a:endParaRPr>
          </a:p>
          <a:p>
            <a:pPr marL="0" indent="0">
              <a:buNone/>
            </a:pPr>
            <a:endParaRPr lang="en-US" sz="4000" b="1" dirty="0">
              <a:solidFill>
                <a:srgbClr val="FF0000"/>
              </a:solidFill>
              <a:latin typeface="Amasis MT Pro Light" panose="020B0604020202020204" pitchFamily="18" charset="-18"/>
              <a:cs typeface="DaunPenh" panose="020B0604020202020204" pitchFamily="2" charset="0"/>
            </a:endParaRPr>
          </a:p>
          <a:p>
            <a:pPr marL="0" indent="0">
              <a:buNone/>
            </a:pPr>
            <a:endParaRPr lang="sk-SK" sz="4000" b="1" dirty="0">
              <a:solidFill>
                <a:srgbClr val="FF0000"/>
              </a:solidFill>
              <a:latin typeface="Amasis MT Pro Light" panose="020B0604020202020204" pitchFamily="18" charset="-18"/>
              <a:cs typeface="DaunPenh" panose="020B0604020202020204" pitchFamily="2" charset="0"/>
            </a:endParaRPr>
          </a:p>
          <a:p>
            <a:pPr marL="0" indent="0">
              <a:buNone/>
            </a:pPr>
            <a:endParaRPr lang="sk-SK" sz="4000" b="1" dirty="0">
              <a:solidFill>
                <a:srgbClr val="FF0000"/>
              </a:solidFill>
              <a:latin typeface="Amasis MT Pro Light" panose="020B0604020202020204" pitchFamily="18" charset="-18"/>
              <a:cs typeface="DaunPenh" panose="020B0604020202020204" pitchFamily="2" charset="0"/>
            </a:endParaRPr>
          </a:p>
          <a:p>
            <a:pPr marL="0" indent="0">
              <a:buNone/>
            </a:pPr>
            <a:endParaRPr lang="en-US" sz="4000" b="1" dirty="0">
              <a:solidFill>
                <a:srgbClr val="FF0000"/>
              </a:solidFill>
              <a:latin typeface="Amasis MT Pro Light" panose="020B0604020202020204" pitchFamily="18" charset="-18"/>
              <a:cs typeface="DaunPenh" panose="020B0604020202020204" pitchFamily="2" charset="0"/>
            </a:endParaRPr>
          </a:p>
          <a:p>
            <a:pPr marL="0" indent="0">
              <a:buNone/>
            </a:pPr>
            <a:r>
              <a:rPr lang="en-US" sz="4000" b="1" dirty="0">
                <a:solidFill>
                  <a:srgbClr val="FF0000"/>
                </a:solidFill>
                <a:latin typeface="Amasis MT Pro Light" panose="020B0604020202020204" pitchFamily="18" charset="-18"/>
                <a:cs typeface="DaunPenh" panose="020B0604020202020204" pitchFamily="2" charset="0"/>
              </a:rPr>
              <a:t>video Young Athletes Special Olympics </a:t>
            </a:r>
            <a:endParaRPr lang="en-US" b="1" dirty="0">
              <a:solidFill>
                <a:schemeClr val="tx1"/>
              </a:solidFill>
              <a:latin typeface="Amasis MT Pro Light" panose="020B0604020202020204" pitchFamily="18" charset="-18"/>
              <a:cs typeface="DaunPenh" panose="020B0604020202020204" pitchFamily="2" charset="0"/>
            </a:endParaRPr>
          </a:p>
          <a:p>
            <a:pPr algn="ctr"/>
            <a:endParaRPr lang="sk-SK"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osoba, ošatenie, chlapec, fyzická kondícia&#10;&#10;Automaticky generovaný popis">
            <a:extLst>
              <a:ext uri="{FF2B5EF4-FFF2-40B4-BE49-F238E27FC236}">
                <a16:creationId xmlns:a16="http://schemas.microsoft.com/office/drawing/2014/main" id="{E0CC894C-0BC7-F07E-1357-88620103D791}"/>
              </a:ext>
            </a:extLst>
          </p:cNvPr>
          <p:cNvPicPr>
            <a:picLocks noChangeAspect="1"/>
          </p:cNvPicPr>
          <p:nvPr/>
        </p:nvPicPr>
        <p:blipFill rotWithShape="1">
          <a:blip r:embed="rId2"/>
          <a:srcRect r="31843"/>
          <a:stretch/>
        </p:blipFill>
        <p:spPr>
          <a:xfrm>
            <a:off x="4338726" y="1424912"/>
            <a:ext cx="4724760" cy="4625081"/>
          </a:xfrm>
          <a:prstGeom prst="rect">
            <a:avLst/>
          </a:prstGeom>
        </p:spPr>
      </p:pic>
    </p:spTree>
    <p:extLst>
      <p:ext uri="{BB962C8B-B14F-4D97-AF65-F5344CB8AC3E}">
        <p14:creationId xmlns:p14="http://schemas.microsoft.com/office/powerpoint/2010/main" val="714831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7911797C-036D-DB40-9A40-70D1A92E67E8}"/>
              </a:ext>
            </a:extLst>
          </p:cNvPr>
          <p:cNvSpPr>
            <a:spLocks noGrp="1"/>
          </p:cNvSpPr>
          <p:nvPr>
            <p:ph type="body" sz="quarter" idx="13"/>
          </p:nvPr>
        </p:nvSpPr>
        <p:spPr>
          <a:xfrm>
            <a:off x="1795915" y="5842209"/>
            <a:ext cx="9256820" cy="762000"/>
          </a:xfrm>
        </p:spPr>
        <p:txBody>
          <a:bodyPr/>
          <a:lstStyle/>
          <a:p>
            <a:r>
              <a:rPr lang="en-US" sz="4800" dirty="0" err="1">
                <a:solidFill>
                  <a:srgbClr val="FF0000"/>
                </a:solidFill>
              </a:rPr>
              <a:t>Divízie</a:t>
            </a:r>
            <a:r>
              <a:rPr lang="en-US" sz="4800" dirty="0">
                <a:solidFill>
                  <a:srgbClr val="FF0000"/>
                </a:solidFill>
              </a:rPr>
              <a:t> = </a:t>
            </a:r>
            <a:r>
              <a:rPr lang="en-US" sz="4800" dirty="0" err="1">
                <a:solidFill>
                  <a:srgbClr val="FF0000"/>
                </a:solidFill>
              </a:rPr>
              <a:t>výkonNosť</a:t>
            </a:r>
            <a:endParaRPr lang="sk-SK" sz="4800" dirty="0">
              <a:solidFill>
                <a:srgbClr val="FF0000"/>
              </a:solidFill>
            </a:endParaRPr>
          </a:p>
          <a:p>
            <a:endParaRPr lang="sk-SK" sz="4800" dirty="0"/>
          </a:p>
        </p:txBody>
      </p:sp>
      <p:sp>
        <p:nvSpPr>
          <p:cNvPr id="3" name="BlokTextu 2">
            <a:extLst>
              <a:ext uri="{FF2B5EF4-FFF2-40B4-BE49-F238E27FC236}">
                <a16:creationId xmlns:a16="http://schemas.microsoft.com/office/drawing/2014/main" id="{1922F0CF-3CA0-1D86-33B2-619255C4ED16}"/>
              </a:ext>
            </a:extLst>
          </p:cNvPr>
          <p:cNvSpPr txBox="1"/>
          <p:nvPr/>
        </p:nvSpPr>
        <p:spPr>
          <a:xfrm>
            <a:off x="119743" y="284082"/>
            <a:ext cx="6204856" cy="400110"/>
          </a:xfrm>
          <a:prstGeom prst="rect">
            <a:avLst/>
          </a:prstGeom>
          <a:noFill/>
        </p:spPr>
        <p:txBody>
          <a:bodyPr wrap="square">
            <a:spAutoFit/>
          </a:bodyPr>
          <a:lstStyle/>
          <a:p>
            <a:r>
              <a:rPr lang="sk-SK" sz="2000" b="1" dirty="0">
                <a:highlight>
                  <a:srgbClr val="2F2E72"/>
                </a:highlight>
              </a:rPr>
              <a:t>4</a:t>
            </a:r>
            <a:r>
              <a:rPr lang="en-US" sz="2000" b="1" dirty="0">
                <a:solidFill>
                  <a:schemeClr val="tx1"/>
                </a:solidFill>
                <a:highlight>
                  <a:srgbClr val="2F2E72"/>
                </a:highlight>
              </a:rPr>
              <a:t> </a:t>
            </a:r>
            <a:endParaRPr lang="sk-SK" sz="2000" dirty="0">
              <a:highlight>
                <a:srgbClr val="2F2E72"/>
              </a:highlight>
            </a:endParaRPr>
          </a:p>
        </p:txBody>
      </p:sp>
      <p:pic>
        <p:nvPicPr>
          <p:cNvPr id="5" name="Obrázok 4" descr="Obrázok, na ktorom je pingpongový stôl, nábytok, stôl, ping pong&#10;&#10;Automaticky generovaný popis">
            <a:extLst>
              <a:ext uri="{FF2B5EF4-FFF2-40B4-BE49-F238E27FC236}">
                <a16:creationId xmlns:a16="http://schemas.microsoft.com/office/drawing/2014/main" id="{2391C670-A75D-3F0E-B5F9-CA9D293C4A4D}"/>
              </a:ext>
            </a:extLst>
          </p:cNvPr>
          <p:cNvPicPr>
            <a:picLocks noChangeAspect="1"/>
          </p:cNvPicPr>
          <p:nvPr/>
        </p:nvPicPr>
        <p:blipFill>
          <a:blip r:embed="rId2"/>
          <a:stretch>
            <a:fillRect/>
          </a:stretch>
        </p:blipFill>
        <p:spPr>
          <a:xfrm>
            <a:off x="-1" y="0"/>
            <a:ext cx="8603411" cy="5736727"/>
          </a:xfrm>
          <a:prstGeom prst="rect">
            <a:avLst/>
          </a:prstGeom>
        </p:spPr>
      </p:pic>
    </p:spTree>
    <p:extLst>
      <p:ext uri="{BB962C8B-B14F-4D97-AF65-F5344CB8AC3E}">
        <p14:creationId xmlns:p14="http://schemas.microsoft.com/office/powerpoint/2010/main" val="39236214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DIVÍZIE = VÝKONNOSŤ</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Ako vzniká férová súťaž</a:t>
            </a:r>
          </a:p>
        </p:txBody>
      </p:sp>
      <p:graphicFrame>
        <p:nvGraphicFramePr>
          <p:cNvPr id="4" name="Graf divízie"/>
          <p:cNvGraphicFramePr>
            <a:graphicFrameLocks noGrp="1"/>
          </p:cNvGraphicFramePr>
          <p:nvPr/>
        </p:nvGraphicFramePr>
        <p:xfrm>
          <a:off x="548640" y="1645920"/>
          <a:ext cx="5852160" cy="406908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720840" y="1691640"/>
            <a:ext cx="4114800" cy="960120"/>
          </a:xfrm>
          <a:prstGeom prst="rect">
            <a:avLst/>
          </a:prstGeom>
          <a:noFill/>
        </p:spPr>
        <p:txBody>
          <a:bodyPr wrap="square" lIns="0" tIns="0" rIns="0" bIns="0" anchor="t">
            <a:noAutofit/>
          </a:bodyPr>
          <a:lstStyle/>
          <a:p>
            <a:pPr marL="0" indent="0" algn="l">
              <a:spcAft>
                <a:spcPts val="0"/>
              </a:spcAft>
              <a:buNone/>
            </a:pPr>
            <a:r>
              <a:rPr sz="2000" b="1" i="0">
                <a:solidFill>
                  <a:srgbClr val="F7D331"/>
                </a:solidFill>
              </a:rPr>
              <a:t>3–8</a:t>
            </a:r>
          </a:p>
          <a:p>
            <a:pPr marL="0" indent="0" algn="l">
              <a:buNone/>
            </a:pPr>
            <a:r>
              <a:rPr sz="1300" b="0" i="0">
                <a:solidFill>
                  <a:srgbClr val="FFFFFF"/>
                </a:solidFill>
              </a:rPr>
              <a:t>športovcov alebo tímov v jednej divízii</a:t>
            </a:r>
          </a:p>
        </p:txBody>
      </p:sp>
      <p:sp>
        <p:nvSpPr>
          <p:cNvPr id="6" name="TextBox 5"/>
          <p:cNvSpPr txBox="1"/>
          <p:nvPr/>
        </p:nvSpPr>
        <p:spPr>
          <a:xfrm>
            <a:off x="6720840" y="2679192"/>
            <a:ext cx="4114800" cy="960120"/>
          </a:xfrm>
          <a:prstGeom prst="rect">
            <a:avLst/>
          </a:prstGeom>
          <a:noFill/>
        </p:spPr>
        <p:txBody>
          <a:bodyPr wrap="square" lIns="0" tIns="0" rIns="0" bIns="0" anchor="t">
            <a:noAutofit/>
          </a:bodyPr>
          <a:lstStyle/>
          <a:p>
            <a:pPr marL="0" indent="0" algn="l">
              <a:spcAft>
                <a:spcPts val="0"/>
              </a:spcAft>
              <a:buNone/>
            </a:pPr>
            <a:r>
              <a:rPr sz="2000" b="1" i="0" dirty="0">
                <a:solidFill>
                  <a:srgbClr val="F7D331"/>
                </a:solidFill>
              </a:rPr>
              <a:t>~15 %</a:t>
            </a:r>
          </a:p>
          <a:p>
            <a:pPr marL="0" indent="0" algn="l">
              <a:buNone/>
            </a:pPr>
            <a:r>
              <a:rPr sz="1300" b="0" i="0" dirty="0" err="1">
                <a:solidFill>
                  <a:srgbClr val="FFFFFF"/>
                </a:solidFill>
              </a:rPr>
              <a:t>odporúčaný</a:t>
            </a:r>
            <a:r>
              <a:rPr sz="1300" b="0" i="0" dirty="0">
                <a:solidFill>
                  <a:srgbClr val="FFFFFF"/>
                </a:solidFill>
              </a:rPr>
              <a:t> </a:t>
            </a:r>
            <a:r>
              <a:rPr sz="1300" b="0" i="0" dirty="0" err="1">
                <a:solidFill>
                  <a:srgbClr val="FFFFFF"/>
                </a:solidFill>
              </a:rPr>
              <a:t>rozdiel</a:t>
            </a:r>
            <a:r>
              <a:rPr sz="1300" b="0" i="0" dirty="0">
                <a:solidFill>
                  <a:srgbClr val="FFFFFF"/>
                </a:solidFill>
              </a:rPr>
              <a:t> </a:t>
            </a:r>
            <a:r>
              <a:rPr sz="1300" b="0" i="0" dirty="0" err="1">
                <a:solidFill>
                  <a:srgbClr val="FFFFFF"/>
                </a:solidFill>
              </a:rPr>
              <a:t>medzi</a:t>
            </a:r>
            <a:r>
              <a:rPr sz="1300" b="0" i="0" dirty="0">
                <a:solidFill>
                  <a:srgbClr val="FFFFFF"/>
                </a:solidFill>
              </a:rPr>
              <a:t> </a:t>
            </a:r>
            <a:r>
              <a:rPr sz="1300" b="0" i="0" dirty="0" err="1">
                <a:solidFill>
                  <a:srgbClr val="FFFFFF"/>
                </a:solidFill>
              </a:rPr>
              <a:t>najlepším</a:t>
            </a:r>
            <a:r>
              <a:rPr sz="1300" b="0" i="0" dirty="0">
                <a:solidFill>
                  <a:srgbClr val="FFFFFF"/>
                </a:solidFill>
              </a:rPr>
              <a:t> a </a:t>
            </a:r>
            <a:r>
              <a:rPr sz="1300" b="0" i="0" dirty="0" err="1">
                <a:solidFill>
                  <a:srgbClr val="FFFFFF"/>
                </a:solidFill>
              </a:rPr>
              <a:t>najslabším</a:t>
            </a:r>
            <a:r>
              <a:rPr lang="sk-SK" sz="1300" b="0" i="0" dirty="0">
                <a:solidFill>
                  <a:srgbClr val="FFFFFF"/>
                </a:solidFill>
              </a:rPr>
              <a:t>             </a:t>
            </a:r>
            <a:r>
              <a:rPr sz="1300" b="0" i="0" dirty="0">
                <a:solidFill>
                  <a:srgbClr val="FFFFFF"/>
                </a:solidFill>
              </a:rPr>
              <a:t> (</a:t>
            </a:r>
            <a:r>
              <a:rPr sz="1300" b="0" i="0" dirty="0" err="1">
                <a:solidFill>
                  <a:srgbClr val="FFFFFF"/>
                </a:solidFill>
              </a:rPr>
              <a:t>nie</a:t>
            </a:r>
            <a:r>
              <a:rPr sz="1300" b="0" i="0" dirty="0">
                <a:solidFill>
                  <a:srgbClr val="FFFFFF"/>
                </a:solidFill>
              </a:rPr>
              <a:t> </a:t>
            </a:r>
            <a:r>
              <a:rPr sz="1300" b="0" i="0" dirty="0" err="1">
                <a:solidFill>
                  <a:srgbClr val="FFFFFF"/>
                </a:solidFill>
              </a:rPr>
              <a:t>pravidlo</a:t>
            </a:r>
            <a:r>
              <a:rPr sz="1300" b="0" i="0" dirty="0">
                <a:solidFill>
                  <a:srgbClr val="FFFFFF"/>
                </a:solidFill>
              </a:rPr>
              <a:t>)</a:t>
            </a:r>
          </a:p>
        </p:txBody>
      </p:sp>
      <p:sp>
        <p:nvSpPr>
          <p:cNvPr id="7" name="TextBox 6"/>
          <p:cNvSpPr txBox="1"/>
          <p:nvPr/>
        </p:nvSpPr>
        <p:spPr>
          <a:xfrm>
            <a:off x="6720840" y="3666744"/>
            <a:ext cx="4114800" cy="960120"/>
          </a:xfrm>
          <a:prstGeom prst="rect">
            <a:avLst/>
          </a:prstGeom>
          <a:noFill/>
        </p:spPr>
        <p:txBody>
          <a:bodyPr wrap="square" lIns="0" tIns="0" rIns="0" bIns="0" anchor="t">
            <a:noAutofit/>
          </a:bodyPr>
          <a:lstStyle/>
          <a:p>
            <a:pPr marL="0" indent="0" algn="l">
              <a:spcAft>
                <a:spcPts val="0"/>
              </a:spcAft>
              <a:buNone/>
            </a:pPr>
            <a:r>
              <a:rPr lang="sk-SK" sz="2000" b="1" i="0" dirty="0">
                <a:solidFill>
                  <a:srgbClr val="F7D331"/>
                </a:solidFill>
              </a:rPr>
              <a:t>Pohlavie -  </a:t>
            </a:r>
            <a:r>
              <a:rPr sz="2000" b="1" i="0" dirty="0" err="1">
                <a:solidFill>
                  <a:srgbClr val="F7D331"/>
                </a:solidFill>
              </a:rPr>
              <a:t>Vek</a:t>
            </a:r>
            <a:r>
              <a:rPr sz="2000" b="1" i="0" dirty="0">
                <a:solidFill>
                  <a:srgbClr val="F7D331"/>
                </a:solidFill>
              </a:rPr>
              <a:t> </a:t>
            </a:r>
          </a:p>
          <a:p>
            <a:pPr marL="0" indent="0" algn="l">
              <a:buNone/>
            </a:pPr>
            <a:r>
              <a:rPr sz="1300" b="0" i="0" dirty="0" err="1">
                <a:solidFill>
                  <a:srgbClr val="FFFFFF"/>
                </a:solidFill>
              </a:rPr>
              <a:t>až</a:t>
            </a:r>
            <a:r>
              <a:rPr sz="1300" b="0" i="0" dirty="0">
                <a:solidFill>
                  <a:srgbClr val="FFFFFF"/>
                </a:solidFill>
              </a:rPr>
              <a:t> </a:t>
            </a:r>
            <a:r>
              <a:rPr sz="1300" b="0" i="0" dirty="0" err="1">
                <a:solidFill>
                  <a:srgbClr val="FFFFFF"/>
                </a:solidFill>
              </a:rPr>
              <a:t>potom</a:t>
            </a:r>
            <a:r>
              <a:rPr sz="1300" b="0" i="0" dirty="0">
                <a:solidFill>
                  <a:srgbClr val="FFFFFF"/>
                </a:solidFill>
              </a:rPr>
              <a:t> </a:t>
            </a:r>
            <a:r>
              <a:rPr sz="1300" b="0" i="0" dirty="0" err="1">
                <a:solidFill>
                  <a:srgbClr val="FFFFFF"/>
                </a:solidFill>
              </a:rPr>
              <a:t>výkonnosť</a:t>
            </a:r>
            <a:r>
              <a:rPr sz="1300" b="0" i="0" dirty="0">
                <a:solidFill>
                  <a:srgbClr val="FFFFFF"/>
                </a:solidFill>
              </a:rPr>
              <a:t>; od 8 </a:t>
            </a:r>
            <a:r>
              <a:rPr sz="1300" b="0" i="0" dirty="0" err="1">
                <a:solidFill>
                  <a:srgbClr val="FFFFFF"/>
                </a:solidFill>
              </a:rPr>
              <a:t>rokov</a:t>
            </a:r>
            <a:endParaRPr sz="1300" b="0" i="0" dirty="0">
              <a:solidFill>
                <a:srgbClr val="FFFFFF"/>
              </a:solidFill>
            </a:endParaRPr>
          </a:p>
        </p:txBody>
      </p:sp>
      <p:sp>
        <p:nvSpPr>
          <p:cNvPr id="8" name="TextBox 7"/>
          <p:cNvSpPr txBox="1"/>
          <p:nvPr/>
        </p:nvSpPr>
        <p:spPr>
          <a:xfrm>
            <a:off x="6720840" y="4654296"/>
            <a:ext cx="4114800" cy="960120"/>
          </a:xfrm>
          <a:prstGeom prst="rect">
            <a:avLst/>
          </a:prstGeom>
          <a:noFill/>
        </p:spPr>
        <p:txBody>
          <a:bodyPr wrap="square" lIns="0" tIns="0" rIns="0" bIns="0" anchor="t">
            <a:noAutofit/>
          </a:bodyPr>
          <a:lstStyle/>
          <a:p>
            <a:pPr marL="0" indent="0" algn="l">
              <a:spcAft>
                <a:spcPts val="0"/>
              </a:spcAft>
              <a:buNone/>
            </a:pPr>
            <a:r>
              <a:rPr sz="2000" b="1" i="0" dirty="0">
                <a:solidFill>
                  <a:srgbClr val="F7D331"/>
                </a:solidFill>
              </a:rPr>
              <a:t>Max. </a:t>
            </a:r>
            <a:r>
              <a:rPr sz="2000" b="1" i="0" dirty="0" err="1">
                <a:solidFill>
                  <a:srgbClr val="F7D331"/>
                </a:solidFill>
              </a:rPr>
              <a:t>úsilie</a:t>
            </a:r>
            <a:endParaRPr sz="2000" b="1" i="0" dirty="0">
              <a:solidFill>
                <a:srgbClr val="F7D331"/>
              </a:solidFill>
            </a:endParaRPr>
          </a:p>
          <a:p>
            <a:pPr marL="0" indent="0" algn="l">
              <a:buNone/>
            </a:pPr>
            <a:r>
              <a:rPr sz="1300" b="0" i="0" dirty="0" err="1">
                <a:solidFill>
                  <a:srgbClr val="FFFFFF"/>
                </a:solidFill>
              </a:rPr>
              <a:t>kto</a:t>
            </a:r>
            <a:r>
              <a:rPr sz="1300" b="0" i="0" dirty="0">
                <a:solidFill>
                  <a:srgbClr val="FFFFFF"/>
                </a:solidFill>
              </a:rPr>
              <a:t> </a:t>
            </a:r>
            <a:r>
              <a:rPr sz="1300" b="0" i="0" dirty="0" err="1">
                <a:solidFill>
                  <a:srgbClr val="FFFFFF"/>
                </a:solidFill>
              </a:rPr>
              <a:t>sa</a:t>
            </a:r>
            <a:r>
              <a:rPr sz="1300" b="0" i="0" dirty="0">
                <a:solidFill>
                  <a:srgbClr val="FFFFFF"/>
                </a:solidFill>
              </a:rPr>
              <a:t> v </a:t>
            </a:r>
            <a:r>
              <a:rPr sz="1300" b="0" i="0" dirty="0" err="1">
                <a:solidFill>
                  <a:srgbClr val="FFFFFF"/>
                </a:solidFill>
              </a:rPr>
              <a:t>rozplavbe</a:t>
            </a:r>
            <a:r>
              <a:rPr sz="1300" b="0" i="0" dirty="0">
                <a:solidFill>
                  <a:srgbClr val="FFFFFF"/>
                </a:solidFill>
              </a:rPr>
              <a:t> „</a:t>
            </a:r>
            <a:r>
              <a:rPr sz="1300" b="0" i="0" dirty="0" err="1">
                <a:solidFill>
                  <a:srgbClr val="FFFFFF"/>
                </a:solidFill>
              </a:rPr>
              <a:t>šetrí</a:t>
            </a:r>
            <a:r>
              <a:rPr sz="1300" b="0" i="0" dirty="0">
                <a:solidFill>
                  <a:srgbClr val="FFFFFF"/>
                </a:solidFill>
              </a:rPr>
              <a:t>“ a </a:t>
            </a:r>
            <a:r>
              <a:rPr sz="1300" b="0" i="0" dirty="0" err="1">
                <a:solidFill>
                  <a:srgbClr val="FFFFFF"/>
                </a:solidFill>
              </a:rPr>
              <a:t>vo</a:t>
            </a:r>
            <a:r>
              <a:rPr sz="1300" b="0" i="0" dirty="0">
                <a:solidFill>
                  <a:srgbClr val="FFFFFF"/>
                </a:solidFill>
              </a:rPr>
              <a:t> </a:t>
            </a:r>
            <a:r>
              <a:rPr sz="1300" b="0" i="0" dirty="0" err="1">
                <a:solidFill>
                  <a:srgbClr val="FFFFFF"/>
                </a:solidFill>
              </a:rPr>
              <a:t>finále</a:t>
            </a:r>
            <a:r>
              <a:rPr sz="1300" b="0" i="0" dirty="0">
                <a:solidFill>
                  <a:srgbClr val="FFFFFF"/>
                </a:solidFill>
              </a:rPr>
              <a:t> </a:t>
            </a:r>
            <a:r>
              <a:rPr sz="1300" b="0" i="0" dirty="0" err="1">
                <a:solidFill>
                  <a:srgbClr val="FFFFFF"/>
                </a:solidFill>
              </a:rPr>
              <a:t>sa</a:t>
            </a:r>
            <a:r>
              <a:rPr sz="1300" b="0" i="0" dirty="0">
                <a:solidFill>
                  <a:srgbClr val="FFFFFF"/>
                </a:solidFill>
              </a:rPr>
              <a:t> </a:t>
            </a:r>
            <a:r>
              <a:rPr sz="1300" b="0" i="0" dirty="0" err="1">
                <a:solidFill>
                  <a:srgbClr val="FFFFFF"/>
                </a:solidFill>
              </a:rPr>
              <a:t>zlepší</a:t>
            </a:r>
            <a:r>
              <a:rPr sz="1300" b="0" i="0" dirty="0">
                <a:solidFill>
                  <a:srgbClr val="FFFFFF"/>
                </a:solidFill>
              </a:rPr>
              <a:t> o </a:t>
            </a:r>
            <a:r>
              <a:rPr sz="1300" b="0" i="0" dirty="0" err="1">
                <a:solidFill>
                  <a:srgbClr val="FFFFFF"/>
                </a:solidFill>
              </a:rPr>
              <a:t>viac</a:t>
            </a:r>
            <a:r>
              <a:rPr sz="1300" b="0" i="0" dirty="0">
                <a:solidFill>
                  <a:srgbClr val="FFFFFF"/>
                </a:solidFill>
              </a:rPr>
              <a:t> </a:t>
            </a:r>
            <a:r>
              <a:rPr sz="1300" b="0" i="0" dirty="0" err="1">
                <a:solidFill>
                  <a:srgbClr val="FFFFFF"/>
                </a:solidFill>
              </a:rPr>
              <a:t>ako</a:t>
            </a:r>
            <a:r>
              <a:rPr lang="sk-SK" sz="1300" b="0" i="0" dirty="0">
                <a:solidFill>
                  <a:srgbClr val="FFFFFF"/>
                </a:solidFill>
              </a:rPr>
              <a:t> 15% </a:t>
            </a:r>
            <a:r>
              <a:rPr sz="1300" b="0" i="0" dirty="0">
                <a:solidFill>
                  <a:srgbClr val="FFFFFF"/>
                </a:solidFill>
              </a:rPr>
              <a:t> limit, je </a:t>
            </a:r>
            <a:r>
              <a:rPr sz="1300" b="0" i="0" dirty="0" err="1">
                <a:solidFill>
                  <a:srgbClr val="FFFFFF"/>
                </a:solidFill>
              </a:rPr>
              <a:t>diskvalifikovaný</a:t>
            </a:r>
            <a:endParaRPr sz="1300" b="0" i="0" dirty="0">
              <a:solidFill>
                <a:srgbClr val="FFFFFF"/>
              </a:solidFill>
            </a:endParaRPr>
          </a:p>
        </p:txBody>
      </p:sp>
      <p:sp>
        <p:nvSpPr>
          <p:cNvPr id="9" name="TextBox 8"/>
          <p:cNvSpPr txBox="1"/>
          <p:nvPr/>
        </p:nvSpPr>
        <p:spPr>
          <a:xfrm>
            <a:off x="548640" y="5715000"/>
            <a:ext cx="5852160" cy="274320"/>
          </a:xfrm>
          <a:prstGeom prst="rect">
            <a:avLst/>
          </a:prstGeom>
          <a:noFill/>
        </p:spPr>
        <p:txBody>
          <a:bodyPr wrap="square" lIns="0" tIns="0" rIns="0" bIns="0" anchor="t">
            <a:noAutofit/>
          </a:bodyPr>
          <a:lstStyle/>
          <a:p>
            <a:pPr marL="0" indent="0" algn="l">
              <a:buNone/>
            </a:pPr>
            <a:r>
              <a:rPr sz="1000" b="0" i="0">
                <a:solidFill>
                  <a:srgbClr val="FFA0AF"/>
                </a:solidFill>
              </a:rPr>
              <a:t>Ilustračný príklad: časy na 100 m, 12 bežcov → 3 divízie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FILOZOFIA PRAVIDIEL</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Meníme len to, čo je nevyhnutné</a:t>
            </a:r>
          </a:p>
        </p:txBody>
      </p:sp>
      <p:sp>
        <p:nvSpPr>
          <p:cNvPr id="4" name="Rounded Rectangle 3"/>
          <p:cNvSpPr/>
          <p:nvPr/>
        </p:nvSpPr>
        <p:spPr>
          <a:xfrm>
            <a:off x="548640" y="1691640"/>
            <a:ext cx="10287000" cy="731520"/>
          </a:xfrm>
          <a:prstGeom prst="roundRect">
            <a:avLst>
              <a:gd name="adj" fmla="val 12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13232" y="1810512"/>
            <a:ext cx="493776" cy="49377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flag_w.png"/>
          <p:cNvPicPr>
            <a:picLocks noChangeAspect="1"/>
          </p:cNvPicPr>
          <p:nvPr/>
        </p:nvPicPr>
        <p:blipFill>
          <a:blip r:embed="rId3"/>
          <a:stretch>
            <a:fillRect/>
          </a:stretch>
        </p:blipFill>
        <p:spPr>
          <a:xfrm>
            <a:off x="822960" y="1920240"/>
            <a:ext cx="274320" cy="274320"/>
          </a:xfrm>
          <a:prstGeom prst="rect">
            <a:avLst/>
          </a:prstGeom>
        </p:spPr>
      </p:pic>
      <p:sp>
        <p:nvSpPr>
          <p:cNvPr id="7" name="TextBox 6"/>
          <p:cNvSpPr txBox="1"/>
          <p:nvPr/>
        </p:nvSpPr>
        <p:spPr>
          <a:xfrm>
            <a:off x="1417320" y="1691640"/>
            <a:ext cx="3657600" cy="731520"/>
          </a:xfrm>
          <a:prstGeom prst="rect">
            <a:avLst/>
          </a:prstGeom>
          <a:noFill/>
        </p:spPr>
        <p:txBody>
          <a:bodyPr wrap="square" lIns="0" tIns="0" rIns="0" bIns="0" anchor="ctr">
            <a:noAutofit/>
          </a:bodyPr>
          <a:lstStyle/>
          <a:p>
            <a:pPr marL="0" indent="0" algn="l">
              <a:buNone/>
            </a:pPr>
            <a:r>
              <a:rPr sz="1500" b="1" i="0">
                <a:solidFill>
                  <a:srgbClr val="F7D331"/>
                </a:solidFill>
              </a:rPr>
              <a:t>Pravidlá medzinárodných federácií platia</a:t>
            </a:r>
          </a:p>
        </p:txBody>
      </p:sp>
      <p:sp>
        <p:nvSpPr>
          <p:cNvPr id="8" name="TextBox 7"/>
          <p:cNvSpPr txBox="1"/>
          <p:nvPr/>
        </p:nvSpPr>
        <p:spPr>
          <a:xfrm>
            <a:off x="5120640" y="1691640"/>
            <a:ext cx="5577840" cy="731520"/>
          </a:xfrm>
          <a:prstGeom prst="rect">
            <a:avLst/>
          </a:prstGeom>
          <a:noFill/>
        </p:spPr>
        <p:txBody>
          <a:bodyPr wrap="square" lIns="0" tIns="0" rIns="0" bIns="0" anchor="ctr">
            <a:noAutofit/>
          </a:bodyPr>
          <a:lstStyle/>
          <a:p>
            <a:pPr marL="0" indent="0" algn="l">
              <a:buNone/>
            </a:pPr>
            <a:r>
              <a:rPr sz="1300" b="0" i="0">
                <a:solidFill>
                  <a:srgbClr val="FFFFFF"/>
                </a:solidFill>
              </a:rPr>
              <a:t>Pravidlá ŠO ich upravujú len tam, kde je to potrebné. Na svetových hrách platia pravidlá federácie.</a:t>
            </a:r>
          </a:p>
        </p:txBody>
      </p:sp>
      <p:sp>
        <p:nvSpPr>
          <p:cNvPr id="9" name="Rounded Rectangle 8"/>
          <p:cNvSpPr/>
          <p:nvPr/>
        </p:nvSpPr>
        <p:spPr>
          <a:xfrm>
            <a:off x="548640" y="2514600"/>
            <a:ext cx="10287000" cy="731520"/>
          </a:xfrm>
          <a:prstGeom prst="roundRect">
            <a:avLst>
              <a:gd name="adj" fmla="val 12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Oval 9"/>
          <p:cNvSpPr/>
          <p:nvPr/>
        </p:nvSpPr>
        <p:spPr>
          <a:xfrm>
            <a:off x="713232" y="2633472"/>
            <a:ext cx="493776" cy="49377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whistle_w.png"/>
          <p:cNvPicPr>
            <a:picLocks noChangeAspect="1"/>
          </p:cNvPicPr>
          <p:nvPr/>
        </p:nvPicPr>
        <p:blipFill>
          <a:blip r:embed="rId4"/>
          <a:stretch>
            <a:fillRect/>
          </a:stretch>
        </p:blipFill>
        <p:spPr>
          <a:xfrm>
            <a:off x="822960" y="2743200"/>
            <a:ext cx="274320" cy="274320"/>
          </a:xfrm>
          <a:prstGeom prst="rect">
            <a:avLst/>
          </a:prstGeom>
        </p:spPr>
      </p:pic>
      <p:sp>
        <p:nvSpPr>
          <p:cNvPr id="12" name="TextBox 11"/>
          <p:cNvSpPr txBox="1"/>
          <p:nvPr/>
        </p:nvSpPr>
        <p:spPr>
          <a:xfrm>
            <a:off x="1417320" y="2514600"/>
            <a:ext cx="3657600" cy="731520"/>
          </a:xfrm>
          <a:prstGeom prst="rect">
            <a:avLst/>
          </a:prstGeom>
          <a:noFill/>
        </p:spPr>
        <p:txBody>
          <a:bodyPr wrap="square" lIns="0" tIns="0" rIns="0" bIns="0" anchor="ctr">
            <a:noAutofit/>
          </a:bodyPr>
          <a:lstStyle/>
          <a:p>
            <a:pPr marL="0" indent="0" algn="l">
              <a:buNone/>
            </a:pPr>
            <a:r>
              <a:rPr sz="1500" b="1" i="0">
                <a:solidFill>
                  <a:srgbClr val="F7D331"/>
                </a:solidFill>
              </a:rPr>
              <a:t>Rovnaké signály ako v bežnom športe</a:t>
            </a:r>
          </a:p>
        </p:txBody>
      </p:sp>
      <p:sp>
        <p:nvSpPr>
          <p:cNvPr id="13" name="TextBox 12"/>
          <p:cNvSpPr txBox="1"/>
          <p:nvPr/>
        </p:nvSpPr>
        <p:spPr>
          <a:xfrm>
            <a:off x="5120640" y="2514600"/>
            <a:ext cx="5577840" cy="731520"/>
          </a:xfrm>
          <a:prstGeom prst="rect">
            <a:avLst/>
          </a:prstGeom>
          <a:noFill/>
        </p:spPr>
        <p:txBody>
          <a:bodyPr wrap="square" lIns="0" tIns="0" rIns="0" bIns="0" anchor="ctr">
            <a:noAutofit/>
          </a:bodyPr>
          <a:lstStyle/>
          <a:p>
            <a:pPr marL="0" indent="0" algn="l">
              <a:buNone/>
            </a:pPr>
            <a:r>
              <a:rPr sz="1300" b="0" i="0">
                <a:solidFill>
                  <a:srgbClr val="FFFFFF"/>
                </a:solidFill>
              </a:rPr>
              <a:t>Štartovacia pištoľ, píšťalka, štartový povel – športovec sa ich má naučiť.</a:t>
            </a:r>
          </a:p>
        </p:txBody>
      </p:sp>
      <p:sp>
        <p:nvSpPr>
          <p:cNvPr id="14" name="Rounded Rectangle 13"/>
          <p:cNvSpPr/>
          <p:nvPr/>
        </p:nvSpPr>
        <p:spPr>
          <a:xfrm>
            <a:off x="548640" y="3337560"/>
            <a:ext cx="10287000" cy="731520"/>
          </a:xfrm>
          <a:prstGeom prst="roundRect">
            <a:avLst>
              <a:gd name="adj" fmla="val 12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Oval 14"/>
          <p:cNvSpPr/>
          <p:nvPr/>
        </p:nvSpPr>
        <p:spPr>
          <a:xfrm>
            <a:off x="713232" y="3456432"/>
            <a:ext cx="493776" cy="49377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redo_w.png"/>
          <p:cNvPicPr>
            <a:picLocks noChangeAspect="1"/>
          </p:cNvPicPr>
          <p:nvPr/>
        </p:nvPicPr>
        <p:blipFill>
          <a:blip r:embed="rId5"/>
          <a:stretch>
            <a:fillRect/>
          </a:stretch>
        </p:blipFill>
        <p:spPr>
          <a:xfrm>
            <a:off x="822960" y="3566160"/>
            <a:ext cx="274320" cy="274320"/>
          </a:xfrm>
          <a:prstGeom prst="rect">
            <a:avLst/>
          </a:prstGeom>
        </p:spPr>
      </p:pic>
      <p:sp>
        <p:nvSpPr>
          <p:cNvPr id="17" name="TextBox 16"/>
          <p:cNvSpPr txBox="1"/>
          <p:nvPr/>
        </p:nvSpPr>
        <p:spPr>
          <a:xfrm>
            <a:off x="1417320" y="3337560"/>
            <a:ext cx="3657600" cy="731520"/>
          </a:xfrm>
          <a:prstGeom prst="rect">
            <a:avLst/>
          </a:prstGeom>
          <a:noFill/>
        </p:spPr>
        <p:txBody>
          <a:bodyPr wrap="square" lIns="0" tIns="0" rIns="0" bIns="0" anchor="ctr">
            <a:noAutofit/>
          </a:bodyPr>
          <a:lstStyle/>
          <a:p>
            <a:pPr marL="0" indent="0" algn="l">
              <a:buNone/>
            </a:pPr>
            <a:r>
              <a:rPr sz="1500" b="1" i="0">
                <a:solidFill>
                  <a:srgbClr val="F7D331"/>
                </a:solidFill>
              </a:rPr>
              <a:t>Upravujeme obťažnosť, nie šport</a:t>
            </a:r>
          </a:p>
        </p:txBody>
      </p:sp>
      <p:sp>
        <p:nvSpPr>
          <p:cNvPr id="18" name="TextBox 17"/>
          <p:cNvSpPr txBox="1"/>
          <p:nvPr/>
        </p:nvSpPr>
        <p:spPr>
          <a:xfrm>
            <a:off x="5120640" y="3337560"/>
            <a:ext cx="5577840" cy="731520"/>
          </a:xfrm>
          <a:prstGeom prst="rect">
            <a:avLst/>
          </a:prstGeom>
          <a:noFill/>
        </p:spPr>
        <p:txBody>
          <a:bodyPr wrap="square" lIns="0" tIns="0" rIns="0" bIns="0" anchor="ctr">
            <a:noAutofit/>
          </a:bodyPr>
          <a:lstStyle/>
          <a:p>
            <a:pPr marL="0" indent="0" algn="l">
              <a:buNone/>
            </a:pPr>
            <a:r>
              <a:rPr sz="1300" b="0" i="0">
                <a:solidFill>
                  <a:srgbClr val="FFFFFF"/>
                </a:solidFill>
              </a:rPr>
              <a:t>Súťaže zručností, kratšie trate, úrovne – a MATP pre tých, ktorí ešte nesúťažia.</a:t>
            </a:r>
          </a:p>
        </p:txBody>
      </p:sp>
      <p:sp>
        <p:nvSpPr>
          <p:cNvPr id="19" name="Rounded Rectangle 18"/>
          <p:cNvSpPr/>
          <p:nvPr/>
        </p:nvSpPr>
        <p:spPr>
          <a:xfrm>
            <a:off x="548640" y="4160520"/>
            <a:ext cx="10287000" cy="731520"/>
          </a:xfrm>
          <a:prstGeom prst="roundRect">
            <a:avLst>
              <a:gd name="adj" fmla="val 12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p:cNvSpPr/>
          <p:nvPr/>
        </p:nvSpPr>
        <p:spPr>
          <a:xfrm>
            <a:off x="713232" y="4279392"/>
            <a:ext cx="493776" cy="49377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heart_w.png"/>
          <p:cNvPicPr>
            <a:picLocks noChangeAspect="1"/>
          </p:cNvPicPr>
          <p:nvPr/>
        </p:nvPicPr>
        <p:blipFill>
          <a:blip r:embed="rId6"/>
          <a:stretch>
            <a:fillRect/>
          </a:stretch>
        </p:blipFill>
        <p:spPr>
          <a:xfrm>
            <a:off x="822960" y="4389120"/>
            <a:ext cx="274320" cy="274320"/>
          </a:xfrm>
          <a:prstGeom prst="rect">
            <a:avLst/>
          </a:prstGeom>
        </p:spPr>
      </p:pic>
      <p:sp>
        <p:nvSpPr>
          <p:cNvPr id="22" name="TextBox 21"/>
          <p:cNvSpPr txBox="1"/>
          <p:nvPr/>
        </p:nvSpPr>
        <p:spPr>
          <a:xfrm>
            <a:off x="1417320" y="4160520"/>
            <a:ext cx="3657600" cy="731520"/>
          </a:xfrm>
          <a:prstGeom prst="rect">
            <a:avLst/>
          </a:prstGeom>
          <a:noFill/>
        </p:spPr>
        <p:txBody>
          <a:bodyPr wrap="square" lIns="0" tIns="0" rIns="0" bIns="0" anchor="ctr">
            <a:noAutofit/>
          </a:bodyPr>
          <a:lstStyle/>
          <a:p>
            <a:pPr marL="0" indent="0" algn="l">
              <a:buNone/>
            </a:pPr>
            <a:r>
              <a:rPr sz="1500" b="1" i="0">
                <a:solidFill>
                  <a:srgbClr val="F7D331"/>
                </a:solidFill>
              </a:rPr>
              <a:t>Zostaňte trénerom, nie ľutujte</a:t>
            </a:r>
          </a:p>
        </p:txBody>
      </p:sp>
      <p:sp>
        <p:nvSpPr>
          <p:cNvPr id="23" name="TextBox 22"/>
          <p:cNvSpPr txBox="1"/>
          <p:nvPr/>
        </p:nvSpPr>
        <p:spPr>
          <a:xfrm>
            <a:off x="5120640" y="4160520"/>
            <a:ext cx="5577840" cy="731520"/>
          </a:xfrm>
          <a:prstGeom prst="rect">
            <a:avLst/>
          </a:prstGeom>
          <a:noFill/>
        </p:spPr>
        <p:txBody>
          <a:bodyPr wrap="square" lIns="0" tIns="0" rIns="0" bIns="0" anchor="ctr">
            <a:noAutofit/>
          </a:bodyPr>
          <a:lstStyle/>
          <a:p>
            <a:pPr marL="0" indent="0" algn="l">
              <a:buNone/>
            </a:pPr>
            <a:r>
              <a:rPr sz="1300" b="0" i="0">
                <a:solidFill>
                  <a:srgbClr val="FFFFFF"/>
                </a:solidFill>
              </a:rPr>
              <a:t>Dajte príležitosť. Nesúďte vopred, že niekto neuspeje.</a:t>
            </a:r>
          </a:p>
        </p:txBody>
      </p:sp>
      <p:sp>
        <p:nvSpPr>
          <p:cNvPr id="24" name="Rounded Rectangle 23"/>
          <p:cNvSpPr/>
          <p:nvPr/>
        </p:nvSpPr>
        <p:spPr>
          <a:xfrm>
            <a:off x="548640" y="4983480"/>
            <a:ext cx="10287000" cy="731520"/>
          </a:xfrm>
          <a:prstGeom prst="roundRect">
            <a:avLst>
              <a:gd name="adj" fmla="val 12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Oval 24"/>
          <p:cNvSpPr/>
          <p:nvPr/>
        </p:nvSpPr>
        <p:spPr>
          <a:xfrm>
            <a:off x="713232" y="5102352"/>
            <a:ext cx="493776" cy="493776"/>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6" name="Picture 25" descr="eye_w.png"/>
          <p:cNvPicPr>
            <a:picLocks noChangeAspect="1"/>
          </p:cNvPicPr>
          <p:nvPr/>
        </p:nvPicPr>
        <p:blipFill>
          <a:blip r:embed="rId7"/>
          <a:stretch>
            <a:fillRect/>
          </a:stretch>
        </p:blipFill>
        <p:spPr>
          <a:xfrm>
            <a:off x="822960" y="5212080"/>
            <a:ext cx="274320" cy="274320"/>
          </a:xfrm>
          <a:prstGeom prst="rect">
            <a:avLst/>
          </a:prstGeom>
        </p:spPr>
      </p:pic>
      <p:sp>
        <p:nvSpPr>
          <p:cNvPr id="27" name="TextBox 26"/>
          <p:cNvSpPr txBox="1"/>
          <p:nvPr/>
        </p:nvSpPr>
        <p:spPr>
          <a:xfrm>
            <a:off x="1417320" y="4983480"/>
            <a:ext cx="3657600" cy="731520"/>
          </a:xfrm>
          <a:prstGeom prst="rect">
            <a:avLst/>
          </a:prstGeom>
          <a:noFill/>
        </p:spPr>
        <p:txBody>
          <a:bodyPr wrap="square" lIns="0" tIns="0" rIns="0" bIns="0" anchor="ctr">
            <a:noAutofit/>
          </a:bodyPr>
          <a:lstStyle/>
          <a:p>
            <a:pPr marL="0" indent="0" algn="l">
              <a:buNone/>
            </a:pPr>
            <a:r>
              <a:rPr sz="1500" b="1" i="0">
                <a:solidFill>
                  <a:srgbClr val="F7D331"/>
                </a:solidFill>
              </a:rPr>
              <a:t>Keď nerobí, neznamená, že nechce</a:t>
            </a:r>
          </a:p>
        </p:txBody>
      </p:sp>
      <p:sp>
        <p:nvSpPr>
          <p:cNvPr id="28" name="TextBox 27"/>
          <p:cNvSpPr txBox="1"/>
          <p:nvPr/>
        </p:nvSpPr>
        <p:spPr>
          <a:xfrm>
            <a:off x="5120640" y="4983480"/>
            <a:ext cx="5577840" cy="731520"/>
          </a:xfrm>
          <a:prstGeom prst="rect">
            <a:avLst/>
          </a:prstGeom>
          <a:noFill/>
        </p:spPr>
        <p:txBody>
          <a:bodyPr wrap="square" lIns="0" tIns="0" rIns="0" bIns="0" anchor="ctr">
            <a:noAutofit/>
          </a:bodyPr>
          <a:lstStyle/>
          <a:p>
            <a:pPr marL="0" indent="0" algn="l">
              <a:buNone/>
            </a:pPr>
            <a:r>
              <a:rPr sz="1300" b="0" i="0">
                <a:solidFill>
                  <a:srgbClr val="FFFFFF"/>
                </a:solidFill>
              </a:rPr>
              <a:t>Vráťte sa k vysvetleniu a rozložte metodiku na menšie kroky.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914400"/>
            <a:ext cx="7863840" cy="365760"/>
          </a:xfrm>
          <a:prstGeom prst="rect">
            <a:avLst/>
          </a:prstGeom>
          <a:noFill/>
        </p:spPr>
        <p:txBody>
          <a:bodyPr wrap="square" lIns="0" tIns="0" rIns="0" bIns="0" anchor="t">
            <a:noAutofit/>
          </a:bodyPr>
          <a:lstStyle/>
          <a:p>
            <a:pPr marL="0" indent="0" algn="l">
              <a:buNone/>
            </a:pPr>
            <a:r>
              <a:rPr sz="1600" b="1" i="0" spc="300">
                <a:solidFill>
                  <a:srgbClr val="F7D331"/>
                </a:solidFill>
              </a:rPr>
              <a:t>ŠPORT PO ŠPORTE</a:t>
            </a:r>
          </a:p>
        </p:txBody>
      </p:sp>
      <p:sp>
        <p:nvSpPr>
          <p:cNvPr id="3" name="TextBox 2"/>
          <p:cNvSpPr txBox="1"/>
          <p:nvPr/>
        </p:nvSpPr>
        <p:spPr>
          <a:xfrm>
            <a:off x="548640" y="1280160"/>
            <a:ext cx="8046720" cy="1463040"/>
          </a:xfrm>
          <a:prstGeom prst="rect">
            <a:avLst/>
          </a:prstGeom>
          <a:noFill/>
        </p:spPr>
        <p:txBody>
          <a:bodyPr wrap="square" lIns="0" tIns="0" rIns="0" bIns="0" anchor="t">
            <a:noAutofit/>
          </a:bodyPr>
          <a:lstStyle/>
          <a:p>
            <a:pPr marL="0" indent="0" algn="l">
              <a:buNone/>
            </a:pPr>
            <a:r>
              <a:rPr sz="4000" b="1" i="0">
                <a:solidFill>
                  <a:srgbClr val="FFFFFF"/>
                </a:solidFill>
              </a:rPr>
              <a:t>Čo je v Špeciálnych olympiádach iné?</a:t>
            </a:r>
          </a:p>
        </p:txBody>
      </p:sp>
      <p:sp>
        <p:nvSpPr>
          <p:cNvPr id="4" name="Rounded Rectangle 3"/>
          <p:cNvSpPr/>
          <p:nvPr/>
        </p:nvSpPr>
        <p:spPr>
          <a:xfrm>
            <a:off x="548640" y="3017520"/>
            <a:ext cx="3291840" cy="914400"/>
          </a:xfrm>
          <a:prstGeom prst="roundRect">
            <a:avLst>
              <a:gd name="adj" fmla="val 10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 name="Picture 4" descr="globe_w.png"/>
          <p:cNvPicPr>
            <a:picLocks noChangeAspect="1"/>
          </p:cNvPicPr>
          <p:nvPr/>
        </p:nvPicPr>
        <p:blipFill>
          <a:blip r:embed="rId3"/>
          <a:stretch>
            <a:fillRect/>
          </a:stretch>
        </p:blipFill>
        <p:spPr>
          <a:xfrm>
            <a:off x="777240" y="3246120"/>
            <a:ext cx="457200" cy="457200"/>
          </a:xfrm>
          <a:prstGeom prst="rect">
            <a:avLst/>
          </a:prstGeom>
        </p:spPr>
      </p:pic>
      <p:sp>
        <p:nvSpPr>
          <p:cNvPr id="6" name="TextBox 5"/>
          <p:cNvSpPr txBox="1"/>
          <p:nvPr/>
        </p:nvSpPr>
        <p:spPr>
          <a:xfrm>
            <a:off x="1417319" y="3017520"/>
            <a:ext cx="2331720" cy="914400"/>
          </a:xfrm>
          <a:prstGeom prst="rect">
            <a:avLst/>
          </a:prstGeom>
          <a:noFill/>
        </p:spPr>
        <p:txBody>
          <a:bodyPr wrap="square" lIns="0" tIns="0" rIns="0" bIns="0" anchor="ctr">
            <a:noAutofit/>
          </a:bodyPr>
          <a:lstStyle/>
          <a:p>
            <a:pPr marL="0" indent="0" algn="l">
              <a:buNone/>
            </a:pPr>
            <a:r>
              <a:rPr sz="1500" b="1" i="0">
                <a:solidFill>
                  <a:srgbClr val="FFFFFF"/>
                </a:solidFill>
              </a:rPr>
              <a:t>Bežný šport</a:t>
            </a:r>
          </a:p>
          <a:p>
            <a:pPr marL="0" indent="0" algn="l">
              <a:buNone/>
            </a:pPr>
            <a:r>
              <a:rPr sz="1200" b="0" i="0">
                <a:solidFill>
                  <a:srgbClr val="FFFFFF"/>
                </a:solidFill>
              </a:rPr>
              <a:t>pravidlá medzinárodnej federácie</a:t>
            </a:r>
          </a:p>
        </p:txBody>
      </p:sp>
      <p:sp>
        <p:nvSpPr>
          <p:cNvPr id="7" name="Rounded Rectangle 6"/>
          <p:cNvSpPr/>
          <p:nvPr/>
        </p:nvSpPr>
        <p:spPr>
          <a:xfrm>
            <a:off x="4069080" y="3017520"/>
            <a:ext cx="3291840" cy="91440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8" name="Picture 7" descr="star_m.png"/>
          <p:cNvPicPr>
            <a:picLocks noChangeAspect="1"/>
          </p:cNvPicPr>
          <p:nvPr/>
        </p:nvPicPr>
        <p:blipFill>
          <a:blip r:embed="rId4"/>
          <a:stretch>
            <a:fillRect/>
          </a:stretch>
        </p:blipFill>
        <p:spPr>
          <a:xfrm>
            <a:off x="4297680" y="3246120"/>
            <a:ext cx="457200" cy="457200"/>
          </a:xfrm>
          <a:prstGeom prst="rect">
            <a:avLst/>
          </a:prstGeom>
        </p:spPr>
      </p:pic>
      <p:sp>
        <p:nvSpPr>
          <p:cNvPr id="9" name="TextBox 8"/>
          <p:cNvSpPr txBox="1"/>
          <p:nvPr/>
        </p:nvSpPr>
        <p:spPr>
          <a:xfrm>
            <a:off x="4937760" y="3017520"/>
            <a:ext cx="2331720" cy="914400"/>
          </a:xfrm>
          <a:prstGeom prst="rect">
            <a:avLst/>
          </a:prstGeom>
          <a:noFill/>
        </p:spPr>
        <p:txBody>
          <a:bodyPr wrap="square" lIns="0" tIns="0" rIns="0" bIns="0" anchor="ctr">
            <a:noAutofit/>
          </a:bodyPr>
          <a:lstStyle/>
          <a:p>
            <a:pPr marL="0" indent="0" algn="l">
              <a:buNone/>
            </a:pPr>
            <a:r>
              <a:rPr sz="1500" b="1" i="0" dirty="0" err="1">
                <a:solidFill>
                  <a:srgbClr val="2B2B6B"/>
                </a:solidFill>
              </a:rPr>
              <a:t>Špeciálne</a:t>
            </a:r>
            <a:r>
              <a:rPr sz="1500" b="1" i="0" dirty="0">
                <a:solidFill>
                  <a:srgbClr val="2B2B6B"/>
                </a:solidFill>
              </a:rPr>
              <a:t> </a:t>
            </a:r>
            <a:r>
              <a:rPr sz="1500" b="1" i="0" dirty="0" err="1">
                <a:solidFill>
                  <a:srgbClr val="2B2B6B"/>
                </a:solidFill>
              </a:rPr>
              <a:t>olympiády</a:t>
            </a:r>
            <a:endParaRPr sz="1500" b="1" i="0" dirty="0">
              <a:solidFill>
                <a:srgbClr val="2B2B6B"/>
              </a:solidFill>
            </a:endParaRPr>
          </a:p>
          <a:p>
            <a:pPr marL="0" indent="0" algn="l">
              <a:buNone/>
            </a:pPr>
            <a:r>
              <a:rPr lang="sk-SK" sz="1200" dirty="0">
                <a:solidFill>
                  <a:srgbClr val="2B2B6B"/>
                </a:solidFill>
              </a:rPr>
              <a:t>modifikácie</a:t>
            </a:r>
            <a:r>
              <a:rPr sz="1200" b="0" i="0" dirty="0">
                <a:solidFill>
                  <a:srgbClr val="2B2B6B"/>
                </a:solidFill>
              </a:rPr>
              <a:t>, </a:t>
            </a:r>
            <a:r>
              <a:rPr sz="1200" b="0" i="0" dirty="0" err="1">
                <a:solidFill>
                  <a:srgbClr val="2B2B6B"/>
                </a:solidFill>
              </a:rPr>
              <a:t>disciplíny</a:t>
            </a:r>
            <a:r>
              <a:rPr sz="1200" b="0" i="0" dirty="0">
                <a:solidFill>
                  <a:srgbClr val="2B2B6B"/>
                </a:solidFill>
              </a:rPr>
              <a:t>, </a:t>
            </a:r>
            <a:r>
              <a:rPr sz="1200" b="0" i="0" dirty="0" err="1">
                <a:solidFill>
                  <a:srgbClr val="2B2B6B"/>
                </a:solidFill>
              </a:rPr>
              <a:t>divízie</a:t>
            </a:r>
            <a:endParaRPr sz="1200" b="0" i="0" dirty="0">
              <a:solidFill>
                <a:srgbClr val="2B2B6B"/>
              </a:solidFill>
            </a:endParaRPr>
          </a:p>
        </p:txBody>
      </p:sp>
      <p:sp>
        <p:nvSpPr>
          <p:cNvPr id="10" name="Rounded Rectangle 9"/>
          <p:cNvSpPr/>
          <p:nvPr/>
        </p:nvSpPr>
        <p:spPr>
          <a:xfrm>
            <a:off x="7589520" y="3017520"/>
            <a:ext cx="3291840" cy="914400"/>
          </a:xfrm>
          <a:prstGeom prst="roundRect">
            <a:avLst>
              <a:gd name="adj" fmla="val 1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1" name="Picture 10" descr="bulb_p.png"/>
          <p:cNvPicPr>
            <a:picLocks noChangeAspect="1"/>
          </p:cNvPicPr>
          <p:nvPr/>
        </p:nvPicPr>
        <p:blipFill>
          <a:blip r:embed="rId5"/>
          <a:stretch>
            <a:fillRect/>
          </a:stretch>
        </p:blipFill>
        <p:spPr>
          <a:xfrm>
            <a:off x="7818120" y="3246120"/>
            <a:ext cx="457200" cy="457200"/>
          </a:xfrm>
          <a:prstGeom prst="rect">
            <a:avLst/>
          </a:prstGeom>
        </p:spPr>
      </p:pic>
      <p:sp>
        <p:nvSpPr>
          <p:cNvPr id="12" name="TextBox 11"/>
          <p:cNvSpPr txBox="1"/>
          <p:nvPr/>
        </p:nvSpPr>
        <p:spPr>
          <a:xfrm>
            <a:off x="8458200" y="3017520"/>
            <a:ext cx="2331720" cy="914400"/>
          </a:xfrm>
          <a:prstGeom prst="rect">
            <a:avLst/>
          </a:prstGeom>
          <a:noFill/>
        </p:spPr>
        <p:txBody>
          <a:bodyPr wrap="square" lIns="0" tIns="0" rIns="0" bIns="0" anchor="ctr">
            <a:noAutofit/>
          </a:bodyPr>
          <a:lstStyle/>
          <a:p>
            <a:pPr marL="0" indent="0" algn="l">
              <a:buNone/>
            </a:pPr>
            <a:r>
              <a:rPr sz="1500" b="1" i="0">
                <a:solidFill>
                  <a:srgbClr val="2B2B6B"/>
                </a:solidFill>
              </a:rPr>
              <a:t>Tip pre trénera</a:t>
            </a:r>
          </a:p>
          <a:p>
            <a:pPr marL="0" indent="0" algn="l">
              <a:buNone/>
            </a:pPr>
            <a:r>
              <a:rPr sz="1200" b="0" i="0">
                <a:solidFill>
                  <a:srgbClr val="2B2B6B"/>
                </a:solidFill>
              </a:rPr>
              <a:t>čo si odniesť do tréningu</a:t>
            </a:r>
          </a:p>
        </p:txBody>
      </p:sp>
      <p:pic>
        <p:nvPicPr>
          <p:cNvPr id="13" name="Picture 12" descr="image.jpg"/>
          <p:cNvPicPr>
            <a:picLocks noChangeAspect="1"/>
          </p:cNvPicPr>
          <p:nvPr/>
        </p:nvPicPr>
        <p:blipFill>
          <a:blip r:embed="rId6"/>
          <a:srcRect l="20460" r="460"/>
          <a:stretch>
            <a:fillRect/>
          </a:stretch>
        </p:blipFill>
        <p:spPr>
          <a:xfrm>
            <a:off x="548640" y="4343400"/>
            <a:ext cx="1572768" cy="1325880"/>
          </a:xfrm>
          <a:prstGeom prst="roundRect">
            <a:avLst>
              <a:gd name="adj" fmla="val 10000"/>
            </a:avLst>
          </a:prstGeom>
        </p:spPr>
      </p:pic>
      <p:pic>
        <p:nvPicPr>
          <p:cNvPr id="14" name="Picture 13" descr="image.jpg"/>
          <p:cNvPicPr>
            <a:picLocks noChangeAspect="1"/>
          </p:cNvPicPr>
          <p:nvPr/>
        </p:nvPicPr>
        <p:blipFill>
          <a:blip r:embed="rId7"/>
          <a:srcRect l="20858"/>
          <a:stretch>
            <a:fillRect/>
          </a:stretch>
        </p:blipFill>
        <p:spPr>
          <a:xfrm>
            <a:off x="2286000" y="4343400"/>
            <a:ext cx="1572768" cy="1325880"/>
          </a:xfrm>
          <a:prstGeom prst="roundRect">
            <a:avLst>
              <a:gd name="adj" fmla="val 10000"/>
            </a:avLst>
          </a:prstGeom>
        </p:spPr>
      </p:pic>
      <p:pic>
        <p:nvPicPr>
          <p:cNvPr id="15" name="Picture 14" descr="image.jpg"/>
          <p:cNvPicPr>
            <a:picLocks noChangeAspect="1"/>
          </p:cNvPicPr>
          <p:nvPr/>
        </p:nvPicPr>
        <p:blipFill>
          <a:blip r:embed="rId8"/>
          <a:srcRect l="5429" r="15429"/>
          <a:stretch>
            <a:fillRect/>
          </a:stretch>
        </p:blipFill>
        <p:spPr>
          <a:xfrm>
            <a:off x="4023360" y="4343400"/>
            <a:ext cx="1572768" cy="1325880"/>
          </a:xfrm>
          <a:prstGeom prst="roundRect">
            <a:avLst>
              <a:gd name="adj" fmla="val 10000"/>
            </a:avLst>
          </a:prstGeom>
        </p:spPr>
      </p:pic>
      <p:pic>
        <p:nvPicPr>
          <p:cNvPr id="16" name="Picture 15" descr="image.jpg"/>
          <p:cNvPicPr>
            <a:picLocks noChangeAspect="1"/>
          </p:cNvPicPr>
          <p:nvPr/>
        </p:nvPicPr>
        <p:blipFill>
          <a:blip r:embed="rId9"/>
          <a:srcRect l="5452" r="15452"/>
          <a:stretch>
            <a:fillRect/>
          </a:stretch>
        </p:blipFill>
        <p:spPr>
          <a:xfrm>
            <a:off x="5760720" y="4343400"/>
            <a:ext cx="1572768" cy="1325880"/>
          </a:xfrm>
          <a:prstGeom prst="roundRect">
            <a:avLst>
              <a:gd name="adj" fmla="val 10000"/>
            </a:avLst>
          </a:prstGeom>
        </p:spPr>
      </p:pic>
      <p:pic>
        <p:nvPicPr>
          <p:cNvPr id="17" name="Picture 16" descr="image.jpg"/>
          <p:cNvPicPr>
            <a:picLocks noChangeAspect="1"/>
          </p:cNvPicPr>
          <p:nvPr/>
        </p:nvPicPr>
        <p:blipFill>
          <a:blip r:embed="rId10"/>
          <a:srcRect l="19004"/>
          <a:stretch>
            <a:fillRect/>
          </a:stretch>
        </p:blipFill>
        <p:spPr>
          <a:xfrm>
            <a:off x="7498080" y="4343400"/>
            <a:ext cx="1572768" cy="1325880"/>
          </a:xfrm>
          <a:prstGeom prst="roundRect">
            <a:avLst>
              <a:gd name="adj" fmla="val 10000"/>
            </a:avLst>
          </a:prstGeom>
        </p:spPr>
      </p:pic>
      <p:pic>
        <p:nvPicPr>
          <p:cNvPr id="18" name="Picture 17" descr="image.jpg"/>
          <p:cNvPicPr>
            <a:picLocks noChangeAspect="1"/>
          </p:cNvPicPr>
          <p:nvPr/>
        </p:nvPicPr>
        <p:blipFill>
          <a:blip r:embed="rId11"/>
          <a:srcRect l="10460" r="10460"/>
          <a:stretch>
            <a:fillRect/>
          </a:stretch>
        </p:blipFill>
        <p:spPr>
          <a:xfrm>
            <a:off x="9235440" y="4343400"/>
            <a:ext cx="1572768" cy="1325880"/>
          </a:xfrm>
          <a:prstGeom prst="roundRect">
            <a:avLst>
              <a:gd name="adj" fmla="val 10000"/>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333556" y="115020"/>
            <a:ext cx="8063308" cy="1731034"/>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Letné</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individuálne</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ŠPORTY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Špeciálnych</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olympiád</a:t>
            </a:r>
            <a:endParaRPr lang="en-US" sz="4000" b="1" dirty="0">
              <a:solidFill>
                <a:schemeClr val="tx1"/>
              </a:solidFill>
              <a:highlight>
                <a:srgbClr val="FF0000"/>
              </a:highlight>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marL="0" indent="0" algn="ctr">
              <a:buNone/>
            </a:pPr>
            <a:r>
              <a:rPr lang="en-US" b="1" dirty="0">
                <a:solidFill>
                  <a:schemeClr val="tx1"/>
                </a:solidFill>
                <a:latin typeface="Amasis MT Pro Light" panose="020B0604020202020204" pitchFamily="18" charset="-18"/>
                <a:cs typeface="DaunPenh" panose="020B0604020202020204" pitchFamily="2" charset="0"/>
              </a:rPr>
              <a:t> </a:t>
            </a:r>
            <a:endParaRPr lang="sk-SK"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osoba, šport, ošatenie, trať a pole&#10;&#10;Automaticky generovaný popis">
            <a:extLst>
              <a:ext uri="{FF2B5EF4-FFF2-40B4-BE49-F238E27FC236}">
                <a16:creationId xmlns:a16="http://schemas.microsoft.com/office/drawing/2014/main" id="{D8BA7A1A-D77C-C26B-808D-6E8D43772210}"/>
              </a:ext>
            </a:extLst>
          </p:cNvPr>
          <p:cNvPicPr>
            <a:picLocks noChangeAspect="1"/>
          </p:cNvPicPr>
          <p:nvPr/>
        </p:nvPicPr>
        <p:blipFill rotWithShape="1">
          <a:blip r:embed="rId2"/>
          <a:srcRect l="18389" r="-18389"/>
          <a:stretch/>
        </p:blipFill>
        <p:spPr>
          <a:xfrm>
            <a:off x="0" y="1471762"/>
            <a:ext cx="5871713" cy="3914475"/>
          </a:xfrm>
          <a:prstGeom prst="rect">
            <a:avLst/>
          </a:prstGeom>
        </p:spPr>
      </p:pic>
      <p:pic>
        <p:nvPicPr>
          <p:cNvPr id="6" name="Obrázok 5" descr="Obrázok, na ktorom je nebo, exteriér, bicykel, koleso bicykla&#10;&#10;Automaticky generovaný popis">
            <a:extLst>
              <a:ext uri="{FF2B5EF4-FFF2-40B4-BE49-F238E27FC236}">
                <a16:creationId xmlns:a16="http://schemas.microsoft.com/office/drawing/2014/main" id="{D9B74EE5-F6BA-3933-7AE1-E60CDB34E7F5}"/>
              </a:ext>
            </a:extLst>
          </p:cNvPr>
          <p:cNvPicPr>
            <a:picLocks noChangeAspect="1"/>
          </p:cNvPicPr>
          <p:nvPr/>
        </p:nvPicPr>
        <p:blipFill rotWithShape="1">
          <a:blip r:embed="rId3"/>
          <a:srcRect b="25859"/>
          <a:stretch/>
        </p:blipFill>
        <p:spPr>
          <a:xfrm>
            <a:off x="5130024" y="3667920"/>
            <a:ext cx="5871713" cy="2985921"/>
          </a:xfrm>
          <a:prstGeom prst="rect">
            <a:avLst/>
          </a:prstGeom>
        </p:spPr>
      </p:pic>
      <p:pic>
        <p:nvPicPr>
          <p:cNvPr id="8" name="Obrázok 7" descr="Obrázok, na ktorom je osoba, ošatenie, raketový šport, ping pong&#10;&#10;Automaticky generovaný popis">
            <a:extLst>
              <a:ext uri="{FF2B5EF4-FFF2-40B4-BE49-F238E27FC236}">
                <a16:creationId xmlns:a16="http://schemas.microsoft.com/office/drawing/2014/main" id="{ABD944EF-AFB6-A2FB-F8C7-BBB90730902F}"/>
              </a:ext>
            </a:extLst>
          </p:cNvPr>
          <p:cNvPicPr>
            <a:picLocks noChangeAspect="1"/>
          </p:cNvPicPr>
          <p:nvPr/>
        </p:nvPicPr>
        <p:blipFill rotWithShape="1">
          <a:blip r:embed="rId4"/>
          <a:srcRect l="19120" r="27600" b="1799"/>
          <a:stretch/>
        </p:blipFill>
        <p:spPr>
          <a:xfrm>
            <a:off x="6602083" y="41455"/>
            <a:ext cx="2852468" cy="3505680"/>
          </a:xfrm>
          <a:prstGeom prst="rect">
            <a:avLst/>
          </a:prstGeom>
        </p:spPr>
      </p:pic>
    </p:spTree>
    <p:extLst>
      <p:ext uri="{BB962C8B-B14F-4D97-AF65-F5344CB8AC3E}">
        <p14:creationId xmlns:p14="http://schemas.microsoft.com/office/powerpoint/2010/main" val="498823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Atletika</a:t>
            </a:r>
          </a:p>
        </p:txBody>
      </p:sp>
      <p:pic>
        <p:nvPicPr>
          <p:cNvPr id="4" name="Foto" descr="image.jpg"/>
          <p:cNvPicPr>
            <a:picLocks noChangeAspect="1"/>
          </p:cNvPicPr>
          <p:nvPr/>
        </p:nvPicPr>
        <p:blipFill>
          <a:blip r:embed="rId3"/>
          <a:srcRect l="34906" r="14906"/>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World Athletics</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Šprinty až maratón, skoky, vrhy, viacboje</a:t>
            </a:r>
          </a:p>
          <a:p>
            <a:pPr marL="201168" indent="-201168" algn="l">
              <a:spcAft>
                <a:spcPts val="700"/>
              </a:spcAft>
              <a:buClr>
                <a:srgbClr val="F7D331"/>
              </a:buClr>
              <a:buFont typeface="Arial"/>
              <a:buChar char="•"/>
            </a:pPr>
            <a:r>
              <a:rPr sz="1400" b="0" i="0">
                <a:solidFill>
                  <a:srgbClr val="FFFFFF"/>
                </a:solidFill>
              </a:rPr>
              <a:t>Výkon sa porovnáva s celým štartovým poľom</a:t>
            </a:r>
          </a:p>
          <a:p>
            <a:pPr marL="201168" indent="-201168" algn="l">
              <a:spcAft>
                <a:spcPts val="700"/>
              </a:spcAft>
              <a:buClr>
                <a:srgbClr val="F7D331"/>
              </a:buClr>
              <a:buFont typeface="Arial"/>
              <a:buChar char="•"/>
            </a:pPr>
            <a:r>
              <a:rPr sz="1400" b="0" i="0">
                <a:solidFill>
                  <a:srgbClr val="FFFFFF"/>
                </a:solidFill>
              </a:rPr>
              <a:t>Ťažké náčinie: guľa 7,26 kg (muži)</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a:solidFill>
                  <a:srgbClr val="2B2B6B"/>
                </a:solidFill>
              </a:rPr>
              <a:t>Aj 25 m </a:t>
            </a:r>
            <a:r>
              <a:rPr sz="1400" b="0" i="0" dirty="0" err="1">
                <a:solidFill>
                  <a:srgbClr val="2B2B6B"/>
                </a:solidFill>
              </a:rPr>
              <a:t>chôdza</a:t>
            </a:r>
            <a:r>
              <a:rPr sz="1400" b="0" i="0" dirty="0">
                <a:solidFill>
                  <a:srgbClr val="2B2B6B"/>
                </a:solidFill>
              </a:rPr>
              <a:t>, 50 m </a:t>
            </a:r>
            <a:r>
              <a:rPr sz="1400" b="0" i="0" dirty="0" err="1">
                <a:solidFill>
                  <a:srgbClr val="2B2B6B"/>
                </a:solidFill>
              </a:rPr>
              <a:t>beh</a:t>
            </a:r>
            <a:r>
              <a:rPr sz="1400" b="0" i="0" dirty="0">
                <a:solidFill>
                  <a:srgbClr val="2B2B6B"/>
                </a:solidFill>
              </a:rPr>
              <a:t>, hod </a:t>
            </a:r>
            <a:r>
              <a:rPr sz="1400" b="0" i="0" dirty="0" err="1">
                <a:solidFill>
                  <a:srgbClr val="2B2B6B"/>
                </a:solidFill>
              </a:rPr>
              <a:t>softbalo</a:t>
            </a:r>
            <a:r>
              <a:rPr lang="sk-SK" sz="1400" b="0" i="0" dirty="0" err="1">
                <a:solidFill>
                  <a:srgbClr val="2B2B6B"/>
                </a:solidFill>
              </a:rPr>
              <a:t>vou</a:t>
            </a:r>
            <a:r>
              <a:rPr lang="sk-SK" sz="1400" b="0" i="0" dirty="0">
                <a:solidFill>
                  <a:srgbClr val="2B2B6B"/>
                </a:solidFill>
              </a:rPr>
              <a:t> loptičkou</a:t>
            </a:r>
            <a:r>
              <a:rPr sz="1400" b="0" i="0" dirty="0">
                <a:solidFill>
                  <a:srgbClr val="2B2B6B"/>
                </a:solidFill>
              </a:rPr>
              <a:t>, mini </a:t>
            </a:r>
            <a:r>
              <a:rPr sz="1400" b="0" i="0" dirty="0" err="1">
                <a:solidFill>
                  <a:srgbClr val="2B2B6B"/>
                </a:solidFill>
              </a:rPr>
              <a:t>oštep</a:t>
            </a:r>
            <a:r>
              <a:rPr lang="sk-SK" sz="1400" b="0" i="0" dirty="0">
                <a:solidFill>
                  <a:srgbClr val="2B2B6B"/>
                </a:solidFill>
              </a:rPr>
              <a:t>, skok z miesta, </a:t>
            </a:r>
            <a:r>
              <a:rPr lang="sk-SK" sz="1400" b="0" i="0" dirty="0" err="1">
                <a:solidFill>
                  <a:srgbClr val="2B2B6B"/>
                </a:solidFill>
              </a:rPr>
              <a:t>juniorké</a:t>
            </a:r>
            <a:r>
              <a:rPr lang="sk-SK" sz="1400" b="0" i="0" dirty="0">
                <a:solidFill>
                  <a:srgbClr val="2B2B6B"/>
                </a:solidFill>
              </a:rPr>
              <a:t> váhy gule,</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Kategórie</a:t>
            </a:r>
            <a:r>
              <a:rPr sz="1400" b="0" i="0" dirty="0">
                <a:solidFill>
                  <a:srgbClr val="2B2B6B"/>
                </a:solidFill>
              </a:rPr>
              <a:t> pre </a:t>
            </a:r>
            <a:r>
              <a:rPr sz="1400" b="0" i="0" dirty="0" err="1">
                <a:solidFill>
                  <a:srgbClr val="2B2B6B"/>
                </a:solidFill>
              </a:rPr>
              <a:t>chodcov</a:t>
            </a:r>
            <a:r>
              <a:rPr sz="1400" b="0" i="0" dirty="0">
                <a:solidFill>
                  <a:srgbClr val="2B2B6B"/>
                </a:solidFill>
              </a:rPr>
              <a:t> </a:t>
            </a:r>
            <a:r>
              <a:rPr sz="1400" b="0" i="0" dirty="0" err="1">
                <a:solidFill>
                  <a:srgbClr val="2B2B6B"/>
                </a:solidFill>
              </a:rPr>
              <a:t>aj</a:t>
            </a:r>
            <a:r>
              <a:rPr sz="1400" b="0" i="0" dirty="0">
                <a:solidFill>
                  <a:srgbClr val="2B2B6B"/>
                </a:solidFill>
              </a:rPr>
              <a:t> </a:t>
            </a:r>
            <a:r>
              <a:rPr sz="1400" b="0" i="0" dirty="0" err="1">
                <a:solidFill>
                  <a:srgbClr val="2B2B6B"/>
                </a:solidFill>
              </a:rPr>
              <a:t>vozíčkarov</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Divízie</a:t>
            </a:r>
            <a:r>
              <a:rPr sz="1400" b="0" i="0" dirty="0">
                <a:solidFill>
                  <a:srgbClr val="2B2B6B"/>
                </a:solidFill>
              </a:rPr>
              <a:t> </a:t>
            </a:r>
            <a:r>
              <a:rPr sz="1400" b="0" i="0" dirty="0" err="1">
                <a:solidFill>
                  <a:srgbClr val="2B2B6B"/>
                </a:solidFill>
              </a:rPr>
              <a:t>podľa</a:t>
            </a:r>
            <a:r>
              <a:rPr sz="1400" b="0" i="0" dirty="0">
                <a:solidFill>
                  <a:srgbClr val="2B2B6B"/>
                </a:solidFill>
              </a:rPr>
              <a:t> </a:t>
            </a:r>
            <a:r>
              <a:rPr sz="1400" b="0" i="0" dirty="0" err="1">
                <a:solidFill>
                  <a:srgbClr val="2B2B6B"/>
                </a:solidFill>
              </a:rPr>
              <a:t>výkonu</a:t>
            </a:r>
            <a:r>
              <a:rPr sz="1400" b="0" i="0" dirty="0">
                <a:solidFill>
                  <a:srgbClr val="2B2B6B"/>
                </a:solidFill>
              </a:rPr>
              <a:t>, </a:t>
            </a:r>
            <a:r>
              <a:rPr sz="1400" b="0" i="0" dirty="0" err="1">
                <a:solidFill>
                  <a:srgbClr val="2B2B6B"/>
                </a:solidFill>
              </a:rPr>
              <a:t>veku</a:t>
            </a:r>
            <a:r>
              <a:rPr sz="1400" b="0" i="0" dirty="0">
                <a:solidFill>
                  <a:srgbClr val="2B2B6B"/>
                </a:solidFill>
              </a:rPr>
              <a:t> a </a:t>
            </a:r>
            <a:r>
              <a:rPr sz="1400" b="0" i="0" dirty="0" err="1">
                <a:solidFill>
                  <a:srgbClr val="2B2B6B"/>
                </a:solidFill>
              </a:rPr>
              <a:t>pohlavia</a:t>
            </a:r>
            <a:r>
              <a:rPr sz="1400" b="0" i="0" dirty="0">
                <a:solidFill>
                  <a:srgbClr val="2B2B6B"/>
                </a:solidFill>
              </a:rPr>
              <a:t> (3–8 </a:t>
            </a:r>
            <a:r>
              <a:rPr sz="1400" b="0" i="0" dirty="0" err="1">
                <a:solidFill>
                  <a:srgbClr val="2B2B6B"/>
                </a:solidFill>
              </a:rPr>
              <a:t>ľudí</a:t>
            </a:r>
            <a:r>
              <a:rPr sz="1400" b="0" i="0" dirty="0">
                <a:solidFill>
                  <a:srgbClr val="2B2B6B"/>
                </a:solidFill>
              </a:rPr>
              <a:t>)</a:t>
            </a:r>
          </a:p>
          <a:p>
            <a:pPr marL="201168" indent="-201168" algn="l">
              <a:spcAft>
                <a:spcPts val="700"/>
              </a:spcAft>
              <a:buClr>
                <a:srgbClr val="E32083"/>
              </a:buClr>
              <a:buFont typeface="Arial"/>
              <a:buChar char="•"/>
            </a:pPr>
            <a:r>
              <a:rPr lang="sk-SK" sz="1400" dirty="0">
                <a:solidFill>
                  <a:srgbClr val="2B2B6B"/>
                </a:solidFill>
              </a:rPr>
              <a:t>S</a:t>
            </a:r>
            <a:r>
              <a:rPr sz="1400" b="0" i="0" dirty="0" err="1">
                <a:solidFill>
                  <a:srgbClr val="2B2B6B"/>
                </a:solidFill>
              </a:rPr>
              <a:t>kok</a:t>
            </a:r>
            <a:r>
              <a:rPr sz="1400" b="0" i="0" dirty="0">
                <a:solidFill>
                  <a:srgbClr val="2B2B6B"/>
                </a:solidFill>
              </a:rPr>
              <a:t> </a:t>
            </a:r>
            <a:r>
              <a:rPr lang="sk-SK" sz="1400" b="0" i="0" dirty="0">
                <a:solidFill>
                  <a:srgbClr val="2B2B6B"/>
                </a:solidFill>
              </a:rPr>
              <a:t>do výšky </a:t>
            </a:r>
            <a:r>
              <a:rPr sz="1400" b="0" i="0" dirty="0">
                <a:solidFill>
                  <a:srgbClr val="2B2B6B"/>
                </a:solidFill>
              </a:rPr>
              <a:t>a </a:t>
            </a:r>
            <a:r>
              <a:rPr sz="1400" b="0" i="0" dirty="0" err="1">
                <a:solidFill>
                  <a:srgbClr val="2B2B6B"/>
                </a:solidFill>
              </a:rPr>
              <a:t>viacboj</a:t>
            </a:r>
            <a:r>
              <a:rPr sz="1400" b="0" i="0" dirty="0">
                <a:solidFill>
                  <a:srgbClr val="2B2B6B"/>
                </a:solidFill>
              </a:rPr>
              <a:t> </a:t>
            </a:r>
            <a:r>
              <a:rPr sz="1400" b="0" i="0" dirty="0" err="1">
                <a:solidFill>
                  <a:srgbClr val="2B2B6B"/>
                </a:solidFill>
              </a:rPr>
              <a:t>nie</a:t>
            </a:r>
            <a:r>
              <a:rPr lang="sk-SK" sz="1400" b="0" i="0" dirty="0">
                <a:solidFill>
                  <a:srgbClr val="2B2B6B"/>
                </a:solidFill>
              </a:rPr>
              <a:t> je</a:t>
            </a: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Štart a cieľ trénujte ako rutinu: rovnaký povel, rovnaké miesto.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Stolný tenis</a:t>
            </a:r>
          </a:p>
        </p:txBody>
      </p:sp>
      <p:pic>
        <p:nvPicPr>
          <p:cNvPr id="4" name="Foto" descr="image.jpg"/>
          <p:cNvPicPr>
            <a:picLocks noChangeAspect="1"/>
          </p:cNvPicPr>
          <p:nvPr/>
        </p:nvPicPr>
        <p:blipFill>
          <a:blip r:embed="rId3"/>
          <a:srcRect l="19901" r="29901"/>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ITTF</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Dvojhra, štvorhra, sety do 11 bodov</a:t>
            </a:r>
          </a:p>
          <a:p>
            <a:pPr marL="201168" indent="-201168" algn="l">
              <a:spcAft>
                <a:spcPts val="700"/>
              </a:spcAft>
              <a:buClr>
                <a:srgbClr val="F7D331"/>
              </a:buClr>
              <a:buFont typeface="Arial"/>
              <a:buChar char="•"/>
            </a:pPr>
            <a:r>
              <a:rPr sz="1400" b="0" i="0">
                <a:solidFill>
                  <a:srgbClr val="FFFFFF"/>
                </a:solidFill>
              </a:rPr>
              <a:t>Hra od prvej výmeny, rýchlosť a rotácia</a:t>
            </a:r>
          </a:p>
          <a:p>
            <a:pPr marL="201168" indent="-201168" algn="l">
              <a:spcAft>
                <a:spcPts val="700"/>
              </a:spcAft>
              <a:buClr>
                <a:srgbClr val="F7D331"/>
              </a:buClr>
              <a:buFont typeface="Arial"/>
              <a:buChar char="•"/>
            </a:pPr>
            <a:r>
              <a:rPr sz="1400" b="0" i="0">
                <a:solidFill>
                  <a:srgbClr val="FFFFFF"/>
                </a:solidFill>
              </a:rPr>
              <a:t>Podanie s nadhodením z otvorenej dlane</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Súťaž zručností: hod rukou, odrážanie na rakete, volej, podanie</a:t>
            </a:r>
          </a:p>
          <a:p>
            <a:pPr marL="201168" indent="-201168" algn="l">
              <a:spcAft>
                <a:spcPts val="700"/>
              </a:spcAft>
              <a:buClr>
                <a:srgbClr val="E32083"/>
              </a:buClr>
              <a:buFont typeface="Arial"/>
              <a:buChar char="•"/>
            </a:pPr>
            <a:r>
              <a:rPr sz="1400" b="0" i="0">
                <a:solidFill>
                  <a:srgbClr val="2B2B6B"/>
                </a:solidFill>
              </a:rPr>
              <a:t>Vozíčkari: loptička sa pri podaní nemusí nadhodiť</a:t>
            </a:r>
          </a:p>
          <a:p>
            <a:pPr marL="201168" indent="-201168" algn="l">
              <a:spcAft>
                <a:spcPts val="700"/>
              </a:spcAft>
              <a:buClr>
                <a:srgbClr val="E32083"/>
              </a:buClr>
              <a:buFont typeface="Arial"/>
              <a:buChar char="•"/>
            </a:pPr>
            <a:r>
              <a:rPr sz="1400" b="0" i="0">
                <a:solidFill>
                  <a:srgbClr val="2B2B6B"/>
                </a:solidFill>
              </a:rPr>
              <a:t>Unifikovaná štvorhra: športovec + partner</a:t>
            </a:r>
          </a:p>
          <a:p>
            <a:pPr marL="201168" indent="-201168" algn="l">
              <a:spcAft>
                <a:spcPts val="700"/>
              </a:spcAft>
              <a:buClr>
                <a:srgbClr val="E32083"/>
              </a:buClr>
              <a:buFont typeface="Arial"/>
              <a:buChar char="•"/>
            </a:pPr>
            <a:r>
              <a:rPr sz="1400" b="0" i="0">
                <a:solidFill>
                  <a:srgbClr val="2B2B6B"/>
                </a:solidFill>
              </a:rPr>
              <a:t>Rovnaký stôl a sieť ako v bežnom športe</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Najprv kontakt s loptičkou, potom hra: 30 s odrážania na rakete.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Cyklistika</a:t>
            </a:r>
          </a:p>
        </p:txBody>
      </p:sp>
      <p:pic>
        <p:nvPicPr>
          <p:cNvPr id="4" name="Foto" descr="image.jpg"/>
          <p:cNvPicPr>
            <a:picLocks noChangeAspect="1"/>
          </p:cNvPicPr>
          <p:nvPr/>
        </p:nvPicPr>
        <p:blipFill>
          <a:blip r:embed="rId3"/>
          <a:srcRect l="29906" r="19906"/>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UCI</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Cestné preteky na stovky km, časovky, dráha</a:t>
            </a:r>
          </a:p>
          <a:p>
            <a:pPr marL="201168" indent="-201168" algn="l">
              <a:spcAft>
                <a:spcPts val="700"/>
              </a:spcAft>
              <a:buClr>
                <a:srgbClr val="F7D331"/>
              </a:buClr>
              <a:buFont typeface="Arial"/>
              <a:buChar char="•"/>
            </a:pPr>
            <a:r>
              <a:rPr sz="1400" b="0" i="0">
                <a:solidFill>
                  <a:srgbClr val="FFFFFF"/>
                </a:solidFill>
              </a:rPr>
              <a:t>Upravené bicykle iba v paracyklistike</a:t>
            </a:r>
          </a:p>
          <a:p>
            <a:pPr marL="201168" indent="-201168" algn="l">
              <a:spcAft>
                <a:spcPts val="700"/>
              </a:spcAft>
              <a:buClr>
                <a:srgbClr val="F7D331"/>
              </a:buClr>
              <a:buFont typeface="Arial"/>
              <a:buChar char="•"/>
            </a:pPr>
            <a:r>
              <a:rPr sz="1400" b="0" i="0">
                <a:solidFill>
                  <a:srgbClr val="FFFFFF"/>
                </a:solidFill>
              </a:rPr>
              <a:t>Hromadné štarty a taktika v pelotóne</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err="1">
                <a:solidFill>
                  <a:srgbClr val="2B2B6B"/>
                </a:solidFill>
              </a:rPr>
              <a:t>Časovky</a:t>
            </a:r>
            <a:r>
              <a:rPr sz="1400" b="0" i="0" dirty="0">
                <a:solidFill>
                  <a:srgbClr val="2B2B6B"/>
                </a:solidFill>
              </a:rPr>
              <a:t> </a:t>
            </a:r>
            <a:r>
              <a:rPr sz="1400" b="0" i="0" dirty="0" err="1">
                <a:solidFill>
                  <a:srgbClr val="2B2B6B"/>
                </a:solidFill>
              </a:rPr>
              <a:t>už</a:t>
            </a:r>
            <a:r>
              <a:rPr sz="1400" b="0" i="0" dirty="0">
                <a:solidFill>
                  <a:srgbClr val="2B2B6B"/>
                </a:solidFill>
              </a:rPr>
              <a:t> od 250 m (do 10 km), </a:t>
            </a:r>
            <a:r>
              <a:rPr sz="1400" b="0" i="0" dirty="0" err="1">
                <a:solidFill>
                  <a:srgbClr val="2B2B6B"/>
                </a:solidFill>
              </a:rPr>
              <a:t>cestné</a:t>
            </a:r>
            <a:r>
              <a:rPr sz="1400" b="0" i="0" dirty="0">
                <a:solidFill>
                  <a:srgbClr val="2B2B6B"/>
                </a:solidFill>
              </a:rPr>
              <a:t> </a:t>
            </a:r>
            <a:r>
              <a:rPr sz="1400" b="0" i="0" dirty="0" err="1">
                <a:solidFill>
                  <a:srgbClr val="2B2B6B"/>
                </a:solidFill>
              </a:rPr>
              <a:t>preteky</a:t>
            </a:r>
            <a:r>
              <a:rPr sz="1400" b="0" i="0" dirty="0">
                <a:solidFill>
                  <a:srgbClr val="2B2B6B"/>
                </a:solidFill>
              </a:rPr>
              <a:t> 5–40 km</a:t>
            </a:r>
          </a:p>
          <a:p>
            <a:pPr marL="201168" indent="-201168" algn="l">
              <a:spcAft>
                <a:spcPts val="700"/>
              </a:spcAft>
              <a:buClr>
                <a:srgbClr val="E32083"/>
              </a:buClr>
              <a:buFont typeface="Arial"/>
              <a:buChar char="•"/>
            </a:pPr>
            <a:r>
              <a:rPr sz="1400" b="0" i="0" dirty="0" err="1">
                <a:solidFill>
                  <a:srgbClr val="2B2B6B"/>
                </a:solidFill>
              </a:rPr>
              <a:t>Trojkolky</a:t>
            </a:r>
            <a:r>
              <a:rPr sz="1400" b="0" i="0" dirty="0">
                <a:solidFill>
                  <a:srgbClr val="2B2B6B"/>
                </a:solidFill>
              </a:rPr>
              <a:t> a </a:t>
            </a:r>
            <a:r>
              <a:rPr sz="1400" b="0" i="0" dirty="0" err="1">
                <a:solidFill>
                  <a:srgbClr val="2B2B6B"/>
                </a:solidFill>
              </a:rPr>
              <a:t>upravené</a:t>
            </a:r>
            <a:r>
              <a:rPr sz="1400" b="0" i="0" dirty="0">
                <a:solidFill>
                  <a:srgbClr val="2B2B6B"/>
                </a:solidFill>
              </a:rPr>
              <a:t> </a:t>
            </a:r>
            <a:r>
              <a:rPr sz="1400" b="0" i="0" dirty="0" err="1">
                <a:solidFill>
                  <a:srgbClr val="2B2B6B"/>
                </a:solidFill>
              </a:rPr>
              <a:t>bicykle</a:t>
            </a:r>
            <a:r>
              <a:rPr sz="1400" b="0" i="0" dirty="0">
                <a:solidFill>
                  <a:srgbClr val="2B2B6B"/>
                </a:solidFill>
              </a:rPr>
              <a:t> v </a:t>
            </a:r>
            <a:r>
              <a:rPr lang="sk-SK" sz="1400" dirty="0">
                <a:solidFill>
                  <a:srgbClr val="2B2B6B"/>
                </a:solidFill>
              </a:rPr>
              <a:t>MATP</a:t>
            </a:r>
            <a:endParaRPr sz="1400" b="0" i="0" dirty="0">
              <a:solidFill>
                <a:srgbClr val="2B2B6B"/>
              </a:solidFill>
            </a:endParaRPr>
          </a:p>
          <a:p>
            <a:pPr marL="201168" indent="-201168" algn="l">
              <a:spcAft>
                <a:spcPts val="700"/>
              </a:spcAft>
              <a:buClr>
                <a:srgbClr val="E32083"/>
              </a:buClr>
              <a:buFont typeface="Arial"/>
              <a:buChar char="•"/>
            </a:pPr>
            <a:r>
              <a:rPr sz="1400" b="0" i="0" dirty="0">
                <a:solidFill>
                  <a:srgbClr val="2B2B6B"/>
                </a:solidFill>
              </a:rPr>
              <a:t>Unifikované </a:t>
            </a:r>
            <a:r>
              <a:rPr sz="1400" b="0" i="0" dirty="0" err="1">
                <a:solidFill>
                  <a:srgbClr val="2B2B6B"/>
                </a:solidFill>
              </a:rPr>
              <a:t>tandemy</a:t>
            </a:r>
            <a:r>
              <a:rPr sz="1400" b="0" i="0" dirty="0">
                <a:solidFill>
                  <a:srgbClr val="2B2B6B"/>
                </a:solidFill>
              </a:rPr>
              <a:t>; </a:t>
            </a:r>
            <a:r>
              <a:rPr sz="1400" b="0" i="0" dirty="0" err="1">
                <a:solidFill>
                  <a:srgbClr val="2B2B6B"/>
                </a:solidFill>
              </a:rPr>
              <a:t>ruka</a:t>
            </a:r>
            <a:r>
              <a:rPr sz="1400" b="0" i="0" dirty="0">
                <a:solidFill>
                  <a:srgbClr val="2B2B6B"/>
                </a:solidFill>
              </a:rPr>
              <a:t> </a:t>
            </a:r>
            <a:r>
              <a:rPr sz="1400" b="0" i="0" dirty="0" err="1">
                <a:solidFill>
                  <a:srgbClr val="2B2B6B"/>
                </a:solidFill>
              </a:rPr>
              <a:t>vždy</a:t>
            </a:r>
            <a:r>
              <a:rPr sz="1400" b="0" i="0" dirty="0">
                <a:solidFill>
                  <a:srgbClr val="2B2B6B"/>
                </a:solidFill>
              </a:rPr>
              <a:t> </a:t>
            </a:r>
            <a:r>
              <a:rPr sz="1400" b="0" i="0" dirty="0" err="1">
                <a:solidFill>
                  <a:srgbClr val="2B2B6B"/>
                </a:solidFill>
              </a:rPr>
              <a:t>na</a:t>
            </a:r>
            <a:r>
              <a:rPr sz="1400" b="0" i="0" dirty="0">
                <a:solidFill>
                  <a:srgbClr val="2B2B6B"/>
                </a:solidFill>
              </a:rPr>
              <a:t> </a:t>
            </a:r>
            <a:r>
              <a:rPr sz="1400" b="0" i="0" dirty="0" err="1">
                <a:solidFill>
                  <a:srgbClr val="2B2B6B"/>
                </a:solidFill>
              </a:rPr>
              <a:t>riadidlách</a:t>
            </a:r>
            <a:endParaRPr sz="1400" b="0" i="0" dirty="0">
              <a:solidFill>
                <a:srgbClr val="2B2B6B"/>
              </a:solidFill>
            </a:endParaRPr>
          </a:p>
          <a:p>
            <a:pPr marL="201168" indent="-201168" algn="l">
              <a:spcAft>
                <a:spcPts val="700"/>
              </a:spcAft>
              <a:buClr>
                <a:srgbClr val="E32083"/>
              </a:buClr>
              <a:buFont typeface="Arial"/>
              <a:buChar char="•"/>
            </a:pPr>
            <a:r>
              <a:rPr sz="1400" b="0" i="0" dirty="0">
                <a:solidFill>
                  <a:srgbClr val="2B2B6B"/>
                </a:solidFill>
              </a:rPr>
              <a:t>Po </a:t>
            </a:r>
            <a:r>
              <a:rPr sz="1400" b="0" i="0" dirty="0" err="1">
                <a:solidFill>
                  <a:srgbClr val="2B2B6B"/>
                </a:solidFill>
              </a:rPr>
              <a:t>páde</a:t>
            </a:r>
            <a:r>
              <a:rPr sz="1400" b="0" i="0" dirty="0">
                <a:solidFill>
                  <a:srgbClr val="2B2B6B"/>
                </a:solidFill>
              </a:rPr>
              <a:t> </a:t>
            </a:r>
            <a:r>
              <a:rPr sz="1400" b="0" i="0" dirty="0" err="1">
                <a:solidFill>
                  <a:srgbClr val="2B2B6B"/>
                </a:solidFill>
              </a:rPr>
              <a:t>môže</a:t>
            </a:r>
            <a:r>
              <a:rPr sz="1400" b="0" i="0" dirty="0">
                <a:solidFill>
                  <a:srgbClr val="2B2B6B"/>
                </a:solidFill>
              </a:rPr>
              <a:t> </a:t>
            </a:r>
            <a:r>
              <a:rPr sz="1400" b="0" i="0" dirty="0" err="1">
                <a:solidFill>
                  <a:srgbClr val="2B2B6B"/>
                </a:solidFill>
              </a:rPr>
              <a:t>tlačiť</a:t>
            </a:r>
            <a:r>
              <a:rPr sz="1400" b="0" i="0" dirty="0">
                <a:solidFill>
                  <a:srgbClr val="2B2B6B"/>
                </a:solidFill>
              </a:rPr>
              <a:t> </a:t>
            </a:r>
            <a:r>
              <a:rPr lang="sk-SK" sz="1400" b="0" i="0" dirty="0">
                <a:solidFill>
                  <a:srgbClr val="2B2B6B"/>
                </a:solidFill>
              </a:rPr>
              <a:t> bicykel </a:t>
            </a:r>
            <a:r>
              <a:rPr sz="1400" b="0" i="0" dirty="0">
                <a:solidFill>
                  <a:srgbClr val="2B2B6B"/>
                </a:solidFill>
              </a:rPr>
              <a:t>max. 10 m</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Brzdenie a bezpečné zastavenie trénujte skôr ako rýchlosť.</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7">
            <a:extLst>
              <a:ext uri="{FF2B5EF4-FFF2-40B4-BE49-F238E27FC236}">
                <a16:creationId xmlns:a16="http://schemas.microsoft.com/office/drawing/2014/main" id="{8FE47ED3-354F-3BBC-EB66-8F11BE88F3A3}"/>
              </a:ext>
            </a:extLst>
          </p:cNvPr>
          <p:cNvSpPr txBox="1">
            <a:spLocks/>
          </p:cNvSpPr>
          <p:nvPr/>
        </p:nvSpPr>
        <p:spPr>
          <a:xfrm>
            <a:off x="585926" y="339306"/>
            <a:ext cx="6136927" cy="1322717"/>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Letné</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individuálne</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ŠPORTY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Špeciálnych</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olympiád</a:t>
            </a:r>
            <a:endParaRPr lang="en-US" sz="4000" b="1" dirty="0">
              <a:solidFill>
                <a:schemeClr val="tx1"/>
              </a:solidFill>
              <a:highlight>
                <a:srgbClr val="FF0000"/>
              </a:highlight>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b="1" dirty="0">
              <a:solidFill>
                <a:schemeClr val="tx1"/>
              </a:solidFill>
              <a:latin typeface="Amasis MT Pro Light" panose="020B0604020202020204" pitchFamily="18" charset="-18"/>
              <a:cs typeface="DaunPenh" panose="020B0604020202020204" pitchFamily="2" charset="0"/>
            </a:endParaRPr>
          </a:p>
        </p:txBody>
      </p:sp>
      <p:pic>
        <p:nvPicPr>
          <p:cNvPr id="4" name="Obrázok 3" descr="Obrázok, na ktorom je šport, plávanie, plavecký bazén, stredisko voľného času&#10;&#10;Automaticky generovaný popis">
            <a:extLst>
              <a:ext uri="{FF2B5EF4-FFF2-40B4-BE49-F238E27FC236}">
                <a16:creationId xmlns:a16="http://schemas.microsoft.com/office/drawing/2014/main" id="{5E457AF4-7399-9A20-B37A-09E68579A661}"/>
              </a:ext>
            </a:extLst>
          </p:cNvPr>
          <p:cNvPicPr>
            <a:picLocks noChangeAspect="1"/>
          </p:cNvPicPr>
          <p:nvPr/>
        </p:nvPicPr>
        <p:blipFill>
          <a:blip r:embed="rId2"/>
          <a:stretch>
            <a:fillRect/>
          </a:stretch>
        </p:blipFill>
        <p:spPr>
          <a:xfrm>
            <a:off x="51532" y="1740024"/>
            <a:ext cx="4779260" cy="3188662"/>
          </a:xfrm>
          <a:prstGeom prst="rect">
            <a:avLst/>
          </a:prstGeom>
        </p:spPr>
      </p:pic>
      <p:pic>
        <p:nvPicPr>
          <p:cNvPr id="6" name="Obrázok 5" descr="Obrázok, na ktorom je šport, gymnastika, osoba, ošatenie&#10;&#10;Automaticky generovaný popis">
            <a:extLst>
              <a:ext uri="{FF2B5EF4-FFF2-40B4-BE49-F238E27FC236}">
                <a16:creationId xmlns:a16="http://schemas.microsoft.com/office/drawing/2014/main" id="{EAA6B8B9-6AE6-C91F-4631-FAA176AC1B7F}"/>
              </a:ext>
            </a:extLst>
          </p:cNvPr>
          <p:cNvPicPr>
            <a:picLocks noChangeAspect="1"/>
          </p:cNvPicPr>
          <p:nvPr/>
        </p:nvPicPr>
        <p:blipFill rotWithShape="1">
          <a:blip r:embed="rId3"/>
          <a:srcRect l="21390" r="17829"/>
          <a:stretch/>
        </p:blipFill>
        <p:spPr>
          <a:xfrm>
            <a:off x="5374480" y="1080560"/>
            <a:ext cx="2906573" cy="3188662"/>
          </a:xfrm>
          <a:prstGeom prst="rect">
            <a:avLst/>
          </a:prstGeom>
        </p:spPr>
      </p:pic>
      <p:pic>
        <p:nvPicPr>
          <p:cNvPr id="8" name="Obrázok 7" descr="Obrázok, na ktorom je šport, športový zápas, osoba, ošatenie&#10;&#10;Automaticky generovaný popis">
            <a:extLst>
              <a:ext uri="{FF2B5EF4-FFF2-40B4-BE49-F238E27FC236}">
                <a16:creationId xmlns:a16="http://schemas.microsoft.com/office/drawing/2014/main" id="{7EDF2B51-6F56-72DC-41B6-B0F04719F31B}"/>
              </a:ext>
            </a:extLst>
          </p:cNvPr>
          <p:cNvPicPr>
            <a:picLocks noChangeAspect="1"/>
          </p:cNvPicPr>
          <p:nvPr/>
        </p:nvPicPr>
        <p:blipFill>
          <a:blip r:embed="rId4"/>
          <a:stretch>
            <a:fillRect/>
          </a:stretch>
        </p:blipFill>
        <p:spPr>
          <a:xfrm>
            <a:off x="7357280" y="3634224"/>
            <a:ext cx="4834720" cy="3223776"/>
          </a:xfrm>
          <a:prstGeom prst="rect">
            <a:avLst/>
          </a:prstGeom>
        </p:spPr>
      </p:pic>
    </p:spTree>
    <p:extLst>
      <p:ext uri="{BB962C8B-B14F-4D97-AF65-F5344CB8AC3E}">
        <p14:creationId xmlns:p14="http://schemas.microsoft.com/office/powerpoint/2010/main" val="33999894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Plávanie</a:t>
            </a:r>
          </a:p>
        </p:txBody>
      </p:sp>
      <p:pic>
        <p:nvPicPr>
          <p:cNvPr id="4" name="Foto" descr="image.jpg"/>
          <p:cNvPicPr>
            <a:picLocks noChangeAspect="1"/>
          </p:cNvPicPr>
          <p:nvPr/>
        </p:nvPicPr>
        <p:blipFill>
          <a:blip r:embed="rId3"/>
          <a:srcRect l="39887" r="9887"/>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World Aquatics</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Štart skokom zo štartového bloku</a:t>
            </a:r>
          </a:p>
          <a:p>
            <a:pPr marL="201168" indent="-201168" algn="l">
              <a:spcAft>
                <a:spcPts val="700"/>
              </a:spcAft>
              <a:buClr>
                <a:srgbClr val="F7D331"/>
              </a:buClr>
              <a:buFont typeface="Arial"/>
              <a:buChar char="•"/>
            </a:pPr>
            <a:r>
              <a:rPr sz="1400" b="0" i="0">
                <a:solidFill>
                  <a:srgbClr val="FFFFFF"/>
                </a:solidFill>
              </a:rPr>
              <a:t>Disciplíny od 50 m, pomôcky zakázané</a:t>
            </a:r>
          </a:p>
          <a:p>
            <a:pPr marL="201168" indent="-201168" algn="l">
              <a:spcAft>
                <a:spcPts val="700"/>
              </a:spcAft>
              <a:buClr>
                <a:srgbClr val="F7D331"/>
              </a:buClr>
              <a:buFont typeface="Arial"/>
              <a:buChar char="•"/>
            </a:pPr>
            <a:r>
              <a:rPr sz="1400" b="0" i="0">
                <a:solidFill>
                  <a:srgbClr val="FFFFFF"/>
                </a:solidFill>
              </a:rPr>
              <a:t>Výsledok rozhoduje čas</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a:solidFill>
                  <a:srgbClr val="2B2B6B"/>
                </a:solidFill>
              </a:rPr>
              <a:t>15 m </a:t>
            </a:r>
            <a:r>
              <a:rPr sz="1400" b="0" i="0" dirty="0" err="1">
                <a:solidFill>
                  <a:srgbClr val="2B2B6B"/>
                </a:solidFill>
              </a:rPr>
              <a:t>chôdza</a:t>
            </a:r>
            <a:r>
              <a:rPr sz="1400" b="0" i="0" dirty="0">
                <a:solidFill>
                  <a:srgbClr val="2B2B6B"/>
                </a:solidFill>
              </a:rPr>
              <a:t> </a:t>
            </a:r>
            <a:r>
              <a:rPr sz="1400" b="0" i="0" dirty="0" err="1">
                <a:solidFill>
                  <a:srgbClr val="2B2B6B"/>
                </a:solidFill>
              </a:rPr>
              <a:t>vo</a:t>
            </a:r>
            <a:r>
              <a:rPr sz="1400" b="0" i="0" dirty="0">
                <a:solidFill>
                  <a:srgbClr val="2B2B6B"/>
                </a:solidFill>
              </a:rPr>
              <a:t> </a:t>
            </a:r>
            <a:r>
              <a:rPr sz="1400" b="0" i="0" dirty="0" err="1">
                <a:solidFill>
                  <a:srgbClr val="2B2B6B"/>
                </a:solidFill>
              </a:rPr>
              <a:t>vode</a:t>
            </a:r>
            <a:r>
              <a:rPr sz="1400" b="0" i="0" dirty="0">
                <a:solidFill>
                  <a:srgbClr val="2B2B6B"/>
                </a:solidFill>
              </a:rPr>
              <a:t>, 25 m s </a:t>
            </a:r>
            <a:r>
              <a:rPr sz="1400" b="0" i="0" dirty="0" err="1">
                <a:solidFill>
                  <a:srgbClr val="2B2B6B"/>
                </a:solidFill>
              </a:rPr>
              <a:t>asistenciou</a:t>
            </a:r>
            <a:r>
              <a:rPr sz="1400" b="0" i="0" dirty="0">
                <a:solidFill>
                  <a:srgbClr val="2B2B6B"/>
                </a:solidFill>
              </a:rPr>
              <a:t>, s </a:t>
            </a:r>
            <a:r>
              <a:rPr sz="1400" b="0" i="0" dirty="0" err="1">
                <a:solidFill>
                  <a:srgbClr val="2B2B6B"/>
                </a:solidFill>
              </a:rPr>
              <a:t>plavákom</a:t>
            </a:r>
            <a:r>
              <a:rPr sz="1400" b="0" i="0" dirty="0">
                <a:solidFill>
                  <a:srgbClr val="2B2B6B"/>
                </a:solidFill>
              </a:rPr>
              <a:t> </a:t>
            </a:r>
            <a:r>
              <a:rPr sz="1400" b="0" i="0" dirty="0" err="1">
                <a:solidFill>
                  <a:srgbClr val="2B2B6B"/>
                </a:solidFill>
              </a:rPr>
              <a:t>či</a:t>
            </a:r>
            <a:r>
              <a:rPr sz="1400" b="0" i="0" dirty="0">
                <a:solidFill>
                  <a:srgbClr val="2B2B6B"/>
                </a:solidFill>
              </a:rPr>
              <a:t> </a:t>
            </a:r>
            <a:r>
              <a:rPr sz="1400" b="0" i="0" dirty="0" err="1">
                <a:solidFill>
                  <a:srgbClr val="2B2B6B"/>
                </a:solidFill>
              </a:rPr>
              <a:t>doskou</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Štart</a:t>
            </a:r>
            <a:r>
              <a:rPr sz="1400" b="0" i="0" dirty="0">
                <a:solidFill>
                  <a:srgbClr val="2B2B6B"/>
                </a:solidFill>
              </a:rPr>
              <a:t> </a:t>
            </a:r>
            <a:r>
              <a:rPr sz="1400" b="0" i="0" dirty="0" err="1">
                <a:solidFill>
                  <a:srgbClr val="2B2B6B"/>
                </a:solidFill>
              </a:rPr>
              <a:t>aj</a:t>
            </a:r>
            <a:r>
              <a:rPr sz="1400" b="0" i="0" dirty="0">
                <a:solidFill>
                  <a:srgbClr val="2B2B6B"/>
                </a:solidFill>
              </a:rPr>
              <a:t> z </a:t>
            </a:r>
            <a:r>
              <a:rPr sz="1400" b="0" i="0" dirty="0" err="1">
                <a:solidFill>
                  <a:srgbClr val="2B2B6B"/>
                </a:solidFill>
              </a:rPr>
              <a:t>vody</a:t>
            </a:r>
            <a:r>
              <a:rPr sz="1400" b="0" i="0" dirty="0">
                <a:solidFill>
                  <a:srgbClr val="2B2B6B"/>
                </a:solidFill>
              </a:rPr>
              <a:t> – </a:t>
            </a:r>
            <a:r>
              <a:rPr sz="1400" b="0" i="0" dirty="0" err="1">
                <a:solidFill>
                  <a:srgbClr val="2B2B6B"/>
                </a:solidFill>
              </a:rPr>
              <a:t>ruka</a:t>
            </a:r>
            <a:r>
              <a:rPr sz="1400" b="0" i="0" dirty="0">
                <a:solidFill>
                  <a:srgbClr val="2B2B6B"/>
                </a:solidFill>
              </a:rPr>
              <a:t> </a:t>
            </a:r>
            <a:r>
              <a:rPr sz="1400" b="0" i="0" dirty="0" err="1">
                <a:solidFill>
                  <a:srgbClr val="2B2B6B"/>
                </a:solidFill>
              </a:rPr>
              <a:t>na</a:t>
            </a:r>
            <a:r>
              <a:rPr sz="1400" b="0" i="0" dirty="0">
                <a:solidFill>
                  <a:srgbClr val="2B2B6B"/>
                </a:solidFill>
              </a:rPr>
              <a:t> </a:t>
            </a:r>
            <a:r>
              <a:rPr sz="1400" b="0" i="0" dirty="0" err="1">
                <a:solidFill>
                  <a:srgbClr val="2B2B6B"/>
                </a:solidFill>
              </a:rPr>
              <a:t>okraji</a:t>
            </a:r>
            <a:r>
              <a:rPr sz="1400" b="0" i="0" dirty="0">
                <a:solidFill>
                  <a:srgbClr val="2B2B6B"/>
                </a:solidFill>
              </a:rPr>
              <a:t> </a:t>
            </a:r>
            <a:r>
              <a:rPr sz="1400" b="0" i="0" dirty="0" err="1">
                <a:solidFill>
                  <a:srgbClr val="2B2B6B"/>
                </a:solidFill>
              </a:rPr>
              <a:t>bazéna</a:t>
            </a:r>
            <a:endParaRPr sz="1400" b="0" i="0" dirty="0">
              <a:solidFill>
                <a:srgbClr val="2B2B6B"/>
              </a:solidFill>
            </a:endParaRPr>
          </a:p>
          <a:p>
            <a:pPr algn="l">
              <a:spcAft>
                <a:spcPts val="700"/>
              </a:spcAft>
              <a:buClr>
                <a:srgbClr val="E32083"/>
              </a:buClr>
            </a:pP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Hluk, ozvena a svetlo v hale = záťaž. Ukážte bazén ešte pred tréningom.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Moderná gymnastika</a:t>
            </a:r>
          </a:p>
        </p:txBody>
      </p:sp>
      <p:pic>
        <p:nvPicPr>
          <p:cNvPr id="4" name="Foto" descr="image.jpg"/>
          <p:cNvPicPr>
            <a:picLocks noChangeAspect="1"/>
          </p:cNvPicPr>
          <p:nvPr/>
        </p:nvPicPr>
        <p:blipFill>
          <a:blip r:embed="rId3"/>
          <a:srcRect l="14901" r="34901"/>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FIG</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Voľné zostavy s vysokou obtiažnosťou</a:t>
            </a:r>
          </a:p>
          <a:p>
            <a:pPr marL="201168" indent="-201168" algn="l">
              <a:spcAft>
                <a:spcPts val="700"/>
              </a:spcAft>
              <a:buClr>
                <a:srgbClr val="F7D331"/>
              </a:buClr>
              <a:buFont typeface="Arial"/>
              <a:buChar char="•"/>
            </a:pPr>
            <a:r>
              <a:rPr sz="1400" b="0" i="0">
                <a:solidFill>
                  <a:srgbClr val="FFFFFF"/>
                </a:solidFill>
              </a:rPr>
              <a:t>Hodnotí sa obtiažnosť a predvedenie</a:t>
            </a:r>
          </a:p>
          <a:p>
            <a:pPr marL="201168" indent="-201168" algn="l">
              <a:spcAft>
                <a:spcPts val="700"/>
              </a:spcAft>
              <a:buClr>
                <a:srgbClr val="F7D331"/>
              </a:buClr>
              <a:buFont typeface="Arial"/>
              <a:buChar char="•"/>
            </a:pPr>
            <a:r>
              <a:rPr sz="1400" b="0" i="0">
                <a:solidFill>
                  <a:srgbClr val="FFFFFF"/>
                </a:solidFill>
              </a:rPr>
              <a:t>Súťažia prevažne ženy</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lang="sk-SK" sz="1400" dirty="0">
                <a:solidFill>
                  <a:srgbClr val="2B2B6B"/>
                </a:solidFill>
              </a:rPr>
              <a:t>Úrovne 1-4 </a:t>
            </a:r>
            <a:r>
              <a:rPr sz="1400" b="0" i="0" dirty="0">
                <a:solidFill>
                  <a:srgbClr val="2B2B6B"/>
                </a:solidFill>
              </a:rPr>
              <a:t> </a:t>
            </a:r>
            <a:r>
              <a:rPr sz="1400" b="0" i="0" dirty="0" err="1">
                <a:solidFill>
                  <a:srgbClr val="2B2B6B"/>
                </a:solidFill>
              </a:rPr>
              <a:t>povinné</a:t>
            </a:r>
            <a:r>
              <a:rPr sz="1400" b="0" i="0" dirty="0">
                <a:solidFill>
                  <a:srgbClr val="2B2B6B"/>
                </a:solidFill>
              </a:rPr>
              <a:t> </a:t>
            </a:r>
            <a:r>
              <a:rPr sz="1400" b="0" i="0" dirty="0" err="1">
                <a:solidFill>
                  <a:srgbClr val="2B2B6B"/>
                </a:solidFill>
              </a:rPr>
              <a:t>zostavy</a:t>
            </a:r>
            <a:r>
              <a:rPr sz="1400" b="0" i="0" dirty="0">
                <a:solidFill>
                  <a:srgbClr val="2B2B6B"/>
                </a:solidFill>
              </a:rPr>
              <a:t> </a:t>
            </a:r>
            <a:r>
              <a:rPr sz="1400" b="0" i="0" dirty="0" err="1">
                <a:solidFill>
                  <a:srgbClr val="2B2B6B"/>
                </a:solidFill>
              </a:rPr>
              <a:t>podľa</a:t>
            </a:r>
            <a:r>
              <a:rPr sz="1400" b="0" i="0" dirty="0">
                <a:solidFill>
                  <a:srgbClr val="2B2B6B"/>
                </a:solidFill>
              </a:rPr>
              <a:t> </a:t>
            </a:r>
            <a:r>
              <a:rPr sz="1400" b="0" i="0" dirty="0" err="1">
                <a:solidFill>
                  <a:srgbClr val="2B2B6B"/>
                </a:solidFill>
              </a:rPr>
              <a:t>oficiálneho</a:t>
            </a:r>
            <a:r>
              <a:rPr sz="1400" b="0" i="0" dirty="0">
                <a:solidFill>
                  <a:srgbClr val="2B2B6B"/>
                </a:solidFill>
              </a:rPr>
              <a:t> </a:t>
            </a:r>
            <a:r>
              <a:rPr sz="1400" b="0" i="0" dirty="0" err="1">
                <a:solidFill>
                  <a:srgbClr val="2B2B6B"/>
                </a:solidFill>
              </a:rPr>
              <a:t>videa</a:t>
            </a:r>
            <a:endParaRPr sz="1400" b="0" i="0" dirty="0">
              <a:solidFill>
                <a:srgbClr val="2B2B6B"/>
              </a:solidFill>
            </a:endParaRPr>
          </a:p>
          <a:p>
            <a:pPr marL="201168" indent="-201168" algn="l">
              <a:spcAft>
                <a:spcPts val="700"/>
              </a:spcAft>
              <a:buClr>
                <a:srgbClr val="E32083"/>
              </a:buClr>
              <a:buFont typeface="Arial"/>
              <a:buChar char="•"/>
            </a:pPr>
            <a:r>
              <a:rPr sz="1400" b="0" i="0" dirty="0">
                <a:solidFill>
                  <a:srgbClr val="2B2B6B"/>
                </a:solidFill>
              </a:rPr>
              <a:t>Aj </a:t>
            </a:r>
            <a:r>
              <a:rPr sz="1400" b="0" i="0" dirty="0" err="1">
                <a:solidFill>
                  <a:srgbClr val="2B2B6B"/>
                </a:solidFill>
              </a:rPr>
              <a:t>muži</a:t>
            </a:r>
            <a:r>
              <a:rPr sz="1400" b="0" i="0" dirty="0">
                <a:solidFill>
                  <a:srgbClr val="2B2B6B"/>
                </a:solidFill>
              </a:rPr>
              <a:t>: </a:t>
            </a:r>
            <a:r>
              <a:rPr sz="1400" b="0" i="0" dirty="0" err="1">
                <a:solidFill>
                  <a:srgbClr val="2B2B6B"/>
                </a:solidFill>
              </a:rPr>
              <a:t>švihadlo</a:t>
            </a:r>
            <a:r>
              <a:rPr sz="1400" b="0" i="0" dirty="0">
                <a:solidFill>
                  <a:srgbClr val="2B2B6B"/>
                </a:solidFill>
              </a:rPr>
              <a:t>, </a:t>
            </a:r>
            <a:r>
              <a:rPr sz="1400" b="0" i="0" dirty="0" err="1">
                <a:solidFill>
                  <a:srgbClr val="2B2B6B"/>
                </a:solidFill>
              </a:rPr>
              <a:t>kužele</a:t>
            </a:r>
            <a:r>
              <a:rPr sz="1400" b="0" i="0" dirty="0">
                <a:solidFill>
                  <a:srgbClr val="2B2B6B"/>
                </a:solidFill>
              </a:rPr>
              <a:t>, </a:t>
            </a:r>
            <a:r>
              <a:rPr lang="sk-SK" sz="1400" dirty="0">
                <a:solidFill>
                  <a:srgbClr val="2B2B6B"/>
                </a:solidFill>
              </a:rPr>
              <a:t>obruč, prosné</a:t>
            </a: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Povinná zostava = istota. Učte po osemdobách, vždy v rovnakom poradí.</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Tenis</a:t>
            </a:r>
          </a:p>
        </p:txBody>
      </p:sp>
      <p:pic>
        <p:nvPicPr>
          <p:cNvPr id="4" name="Foto" descr="image.jpg"/>
          <p:cNvPicPr>
            <a:picLocks noChangeAspect="1"/>
          </p:cNvPicPr>
          <p:nvPr/>
        </p:nvPicPr>
        <p:blipFill>
          <a:blip r:embed="rId3"/>
          <a:srcRect l="7901" r="41901"/>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ITF</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Sety do 6 gemov, hra na výhody</a:t>
            </a:r>
          </a:p>
          <a:p>
            <a:pPr marL="201168" indent="-201168" algn="l">
              <a:spcAft>
                <a:spcPts val="700"/>
              </a:spcAft>
              <a:buClr>
                <a:srgbClr val="F7D331"/>
              </a:buClr>
              <a:buFont typeface="Arial"/>
              <a:buChar char="•"/>
            </a:pPr>
            <a:r>
              <a:rPr sz="1400" b="0" i="0">
                <a:solidFill>
                  <a:srgbClr val="FFFFFF"/>
                </a:solidFill>
              </a:rPr>
              <a:t>Žltá loptička, celý dvorec</a:t>
            </a:r>
          </a:p>
          <a:p>
            <a:pPr marL="201168" indent="-201168" algn="l">
              <a:spcAft>
                <a:spcPts val="700"/>
              </a:spcAft>
              <a:buClr>
                <a:srgbClr val="F7D331"/>
              </a:buClr>
              <a:buFont typeface="Arial"/>
              <a:buChar char="•"/>
            </a:pPr>
            <a:r>
              <a:rPr sz="1400" b="0" i="0">
                <a:solidFill>
                  <a:srgbClr val="FFFFFF"/>
                </a:solidFill>
              </a:rPr>
              <a:t>Koučovanie počas zápasu obmedzené</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err="1">
                <a:solidFill>
                  <a:srgbClr val="2B2B6B"/>
                </a:solidFill>
              </a:rPr>
              <a:t>Krátke</a:t>
            </a:r>
            <a:r>
              <a:rPr sz="1400" b="0" i="0" dirty="0">
                <a:solidFill>
                  <a:srgbClr val="2B2B6B"/>
                </a:solidFill>
              </a:rPr>
              <a:t> </a:t>
            </a:r>
            <a:r>
              <a:rPr sz="1400" b="0" i="0" dirty="0" err="1">
                <a:solidFill>
                  <a:srgbClr val="2B2B6B"/>
                </a:solidFill>
              </a:rPr>
              <a:t>sety</a:t>
            </a:r>
            <a:r>
              <a:rPr sz="1400" b="0" i="0" dirty="0">
                <a:solidFill>
                  <a:srgbClr val="2B2B6B"/>
                </a:solidFill>
              </a:rPr>
              <a:t> do 4 </a:t>
            </a:r>
            <a:r>
              <a:rPr sz="1400" b="0" i="0" dirty="0" err="1">
                <a:solidFill>
                  <a:srgbClr val="2B2B6B"/>
                </a:solidFill>
              </a:rPr>
              <a:t>gemov</a:t>
            </a:r>
            <a:r>
              <a:rPr sz="1400" b="0" i="0" dirty="0">
                <a:solidFill>
                  <a:srgbClr val="2B2B6B"/>
                </a:solidFill>
              </a:rPr>
              <a:t>, </a:t>
            </a:r>
            <a:r>
              <a:rPr sz="1400" b="0" i="0" dirty="0" err="1">
                <a:solidFill>
                  <a:srgbClr val="2B2B6B"/>
                </a:solidFill>
              </a:rPr>
              <a:t>pri</a:t>
            </a:r>
            <a:r>
              <a:rPr sz="1400" b="0" i="0" dirty="0">
                <a:solidFill>
                  <a:srgbClr val="2B2B6B"/>
                </a:solidFill>
              </a:rPr>
              <a:t> 1:1 tiebreak do 10</a:t>
            </a:r>
          </a:p>
          <a:p>
            <a:pPr marL="201168" indent="-201168" algn="l">
              <a:spcAft>
                <a:spcPts val="700"/>
              </a:spcAft>
              <a:buClr>
                <a:srgbClr val="E32083"/>
              </a:buClr>
              <a:buFont typeface="Arial"/>
              <a:buChar char="•"/>
            </a:pPr>
            <a:r>
              <a:rPr sz="1400" b="0" i="0" dirty="0">
                <a:solidFill>
                  <a:srgbClr val="2B2B6B"/>
                </a:solidFill>
              </a:rPr>
              <a:t>Bez </a:t>
            </a:r>
            <a:r>
              <a:rPr sz="1400" b="0" i="0" dirty="0" err="1">
                <a:solidFill>
                  <a:srgbClr val="2B2B6B"/>
                </a:solidFill>
              </a:rPr>
              <a:t>výhod</a:t>
            </a:r>
            <a:r>
              <a:rPr sz="1400" b="0" i="0" dirty="0">
                <a:solidFill>
                  <a:srgbClr val="2B2B6B"/>
                </a:solidFill>
              </a:rPr>
              <a:t>: </a:t>
            </a:r>
            <a:r>
              <a:rPr sz="1400" b="0" i="0" dirty="0" err="1">
                <a:solidFill>
                  <a:srgbClr val="2B2B6B"/>
                </a:solidFill>
              </a:rPr>
              <a:t>pri</a:t>
            </a:r>
            <a:r>
              <a:rPr sz="1400" b="0" i="0" dirty="0">
                <a:solidFill>
                  <a:srgbClr val="2B2B6B"/>
                </a:solidFill>
              </a:rPr>
              <a:t> 40:40 </a:t>
            </a:r>
            <a:r>
              <a:rPr sz="1400" b="0" i="0" dirty="0" err="1">
                <a:solidFill>
                  <a:srgbClr val="2B2B6B"/>
                </a:solidFill>
              </a:rPr>
              <a:t>rozhoduje</a:t>
            </a:r>
            <a:r>
              <a:rPr sz="1400" b="0" i="0" dirty="0">
                <a:solidFill>
                  <a:srgbClr val="2B2B6B"/>
                </a:solidFill>
              </a:rPr>
              <a:t> </a:t>
            </a:r>
            <a:r>
              <a:rPr sz="1400" b="0" i="0" dirty="0" err="1">
                <a:solidFill>
                  <a:srgbClr val="2B2B6B"/>
                </a:solidFill>
              </a:rPr>
              <a:t>jeden</a:t>
            </a:r>
            <a:r>
              <a:rPr sz="1400" b="0" i="0" dirty="0">
                <a:solidFill>
                  <a:srgbClr val="2B2B6B"/>
                </a:solidFill>
              </a:rPr>
              <a:t> bod</a:t>
            </a:r>
          </a:p>
          <a:p>
            <a:pPr marL="201168" indent="-201168" algn="l">
              <a:spcAft>
                <a:spcPts val="700"/>
              </a:spcAft>
              <a:buClr>
                <a:srgbClr val="E32083"/>
              </a:buClr>
              <a:buFont typeface="Arial"/>
              <a:buChar char="•"/>
            </a:pPr>
            <a:r>
              <a:rPr sz="1400" b="0" i="0" dirty="0" err="1">
                <a:solidFill>
                  <a:srgbClr val="2B2B6B"/>
                </a:solidFill>
              </a:rPr>
              <a:t>Loptičky</a:t>
            </a:r>
            <a:r>
              <a:rPr sz="1400" b="0" i="0" dirty="0">
                <a:solidFill>
                  <a:srgbClr val="2B2B6B"/>
                </a:solidFill>
              </a:rPr>
              <a:t> </a:t>
            </a:r>
            <a:r>
              <a:rPr sz="1400" b="0" i="0" dirty="0" err="1">
                <a:solidFill>
                  <a:srgbClr val="2B2B6B"/>
                </a:solidFill>
              </a:rPr>
              <a:t>podľa</a:t>
            </a:r>
            <a:r>
              <a:rPr sz="1400" b="0" i="0" dirty="0">
                <a:solidFill>
                  <a:srgbClr val="2B2B6B"/>
                </a:solidFill>
              </a:rPr>
              <a:t> </a:t>
            </a:r>
            <a:r>
              <a:rPr sz="1400" b="0" i="0" dirty="0" err="1">
                <a:solidFill>
                  <a:srgbClr val="2B2B6B"/>
                </a:solidFill>
              </a:rPr>
              <a:t>úrovne</a:t>
            </a:r>
            <a:r>
              <a:rPr sz="1400" b="0" i="0" dirty="0">
                <a:solidFill>
                  <a:srgbClr val="2B2B6B"/>
                </a:solidFill>
              </a:rPr>
              <a:t>: </a:t>
            </a:r>
            <a:r>
              <a:rPr sz="1400" b="0" i="0" dirty="0" err="1">
                <a:solidFill>
                  <a:srgbClr val="2B2B6B"/>
                </a:solidFill>
              </a:rPr>
              <a:t>červená</a:t>
            </a:r>
            <a:r>
              <a:rPr sz="1400" b="0" i="0" dirty="0">
                <a:solidFill>
                  <a:srgbClr val="2B2B6B"/>
                </a:solidFill>
              </a:rPr>
              <a:t> → </a:t>
            </a:r>
            <a:r>
              <a:rPr sz="1400" b="0" i="0" dirty="0" err="1">
                <a:solidFill>
                  <a:srgbClr val="2B2B6B"/>
                </a:solidFill>
              </a:rPr>
              <a:t>oranžová</a:t>
            </a:r>
            <a:r>
              <a:rPr sz="1400" b="0" i="0" dirty="0">
                <a:solidFill>
                  <a:srgbClr val="2B2B6B"/>
                </a:solidFill>
              </a:rPr>
              <a:t> → </a:t>
            </a:r>
            <a:r>
              <a:rPr sz="1400" b="0" i="0" dirty="0" err="1">
                <a:solidFill>
                  <a:srgbClr val="2B2B6B"/>
                </a:solidFill>
              </a:rPr>
              <a:t>zelená</a:t>
            </a:r>
            <a:r>
              <a:rPr sz="1400" b="0" i="0" dirty="0">
                <a:solidFill>
                  <a:srgbClr val="2B2B6B"/>
                </a:solidFill>
              </a:rPr>
              <a:t> → </a:t>
            </a:r>
            <a:r>
              <a:rPr sz="1400" b="0" i="0" dirty="0" err="1">
                <a:solidFill>
                  <a:srgbClr val="2B2B6B"/>
                </a:solidFill>
              </a:rPr>
              <a:t>žltá</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Koučovanie</a:t>
            </a:r>
            <a:r>
              <a:rPr sz="1400" b="0" i="0" dirty="0">
                <a:solidFill>
                  <a:srgbClr val="2B2B6B"/>
                </a:solidFill>
              </a:rPr>
              <a:t> </a:t>
            </a:r>
            <a:r>
              <a:rPr sz="1400" b="0" i="0" dirty="0" err="1">
                <a:solidFill>
                  <a:srgbClr val="2B2B6B"/>
                </a:solidFill>
              </a:rPr>
              <a:t>pri</a:t>
            </a:r>
            <a:r>
              <a:rPr sz="1400" b="0" i="0" dirty="0">
                <a:solidFill>
                  <a:srgbClr val="2B2B6B"/>
                </a:solidFill>
              </a:rPr>
              <a:t> </a:t>
            </a:r>
            <a:r>
              <a:rPr sz="1400" b="0" i="0" dirty="0" err="1">
                <a:solidFill>
                  <a:srgbClr val="2B2B6B"/>
                </a:solidFill>
              </a:rPr>
              <a:t>výmene</a:t>
            </a:r>
            <a:r>
              <a:rPr sz="1400" b="0" i="0" dirty="0">
                <a:solidFill>
                  <a:srgbClr val="2B2B6B"/>
                </a:solidFill>
              </a:rPr>
              <a:t> </a:t>
            </a:r>
            <a:r>
              <a:rPr sz="1400" b="0" i="0" dirty="0" err="1">
                <a:solidFill>
                  <a:srgbClr val="2B2B6B"/>
                </a:solidFill>
              </a:rPr>
              <a:t>strán</a:t>
            </a:r>
            <a:r>
              <a:rPr sz="1400" b="0" i="0" dirty="0">
                <a:solidFill>
                  <a:srgbClr val="2B2B6B"/>
                </a:solidFill>
              </a:rPr>
              <a:t> (90 s)</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Meňte loptičku, nie pravidlá: pomalšia lopta dá čas na rozhodnutie.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PRÍBEH · SVETOVÉ LETNÉ HRY BERLÍN 2023</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Najväčšia výprava od roku 1993</a:t>
            </a:r>
          </a:p>
        </p:txBody>
      </p:sp>
      <p:pic>
        <p:nvPicPr>
          <p:cNvPr id="4" name="Foto Berlín" descr="image.jpg"/>
          <p:cNvPicPr>
            <a:picLocks noChangeAspect="1"/>
          </p:cNvPicPr>
          <p:nvPr/>
        </p:nvPicPr>
        <p:blipFill>
          <a:blip r:embed="rId3"/>
          <a:srcRect r="20291"/>
          <a:stretch>
            <a:fillRect/>
          </a:stretch>
        </p:blipFill>
        <p:spPr>
          <a:xfrm>
            <a:off x="548640" y="1691640"/>
            <a:ext cx="4754880" cy="3977639"/>
          </a:xfrm>
          <a:prstGeom prst="roundRect">
            <a:avLst>
              <a:gd name="adj" fmla="val 7000"/>
            </a:avLst>
          </a:prstGeom>
        </p:spPr>
      </p:pic>
      <p:sp>
        <p:nvSpPr>
          <p:cNvPr id="5" name="TextBox 4"/>
          <p:cNvSpPr txBox="1"/>
          <p:nvPr/>
        </p:nvSpPr>
        <p:spPr>
          <a:xfrm>
            <a:off x="5623560" y="1645920"/>
            <a:ext cx="5212080" cy="914400"/>
          </a:xfrm>
          <a:prstGeom prst="rect">
            <a:avLst/>
          </a:prstGeom>
          <a:noFill/>
        </p:spPr>
        <p:txBody>
          <a:bodyPr wrap="square" lIns="0" tIns="0" rIns="0" bIns="0" anchor="ctr">
            <a:noAutofit/>
          </a:bodyPr>
          <a:lstStyle/>
          <a:p>
            <a:pPr marL="0" indent="0" algn="l">
              <a:buNone/>
            </a:pPr>
            <a:r>
              <a:rPr sz="4400" b="1" i="0">
                <a:solidFill>
                  <a:srgbClr val="F7D331"/>
                </a:solidFill>
              </a:rPr>
              <a:t>51</a:t>
            </a:r>
            <a:r>
              <a:rPr sz="1800" b="0" i="0">
                <a:solidFill>
                  <a:srgbClr val="FFFFFF"/>
                </a:solidFill>
              </a:rPr>
              <a:t> športovcov   </a:t>
            </a:r>
            <a:r>
              <a:rPr sz="4400" b="1" i="0">
                <a:solidFill>
                  <a:srgbClr val="F7D331"/>
                </a:solidFill>
              </a:rPr>
              <a:t>39</a:t>
            </a:r>
            <a:r>
              <a:rPr sz="1800" b="0" i="0">
                <a:solidFill>
                  <a:srgbClr val="FFFFFF"/>
                </a:solidFill>
              </a:rPr>
              <a:t> medailí</a:t>
            </a:r>
          </a:p>
        </p:txBody>
      </p:sp>
      <p:sp>
        <p:nvSpPr>
          <p:cNvPr id="6" name="Rounded Rectangle 5"/>
          <p:cNvSpPr/>
          <p:nvPr/>
        </p:nvSpPr>
        <p:spPr>
          <a:xfrm>
            <a:off x="5623560" y="2697480"/>
            <a:ext cx="5212080" cy="896112"/>
          </a:xfrm>
          <a:prstGeom prst="roundRect">
            <a:avLst>
              <a:gd name="adj" fmla="val 10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Oval 6"/>
          <p:cNvSpPr/>
          <p:nvPr/>
        </p:nvSpPr>
        <p:spPr>
          <a:xfrm>
            <a:off x="5779008" y="2889504"/>
            <a:ext cx="512064" cy="512064"/>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medal_p.png"/>
          <p:cNvPicPr>
            <a:picLocks noChangeAspect="1"/>
          </p:cNvPicPr>
          <p:nvPr/>
        </p:nvPicPr>
        <p:blipFill>
          <a:blip r:embed="rId4"/>
          <a:stretch>
            <a:fillRect/>
          </a:stretch>
        </p:blipFill>
        <p:spPr>
          <a:xfrm>
            <a:off x="5897880" y="3008376"/>
            <a:ext cx="274320" cy="274320"/>
          </a:xfrm>
          <a:prstGeom prst="rect">
            <a:avLst/>
          </a:prstGeom>
        </p:spPr>
      </p:pic>
      <p:sp>
        <p:nvSpPr>
          <p:cNvPr id="9" name="TextBox 8"/>
          <p:cNvSpPr txBox="1"/>
          <p:nvPr/>
        </p:nvSpPr>
        <p:spPr>
          <a:xfrm>
            <a:off x="6446520" y="2770632"/>
            <a:ext cx="4297680" cy="777240"/>
          </a:xfrm>
          <a:prstGeom prst="rect">
            <a:avLst/>
          </a:prstGeom>
          <a:noFill/>
        </p:spPr>
        <p:txBody>
          <a:bodyPr wrap="square" lIns="0" tIns="0" rIns="0" bIns="0" anchor="ctr">
            <a:noAutofit/>
          </a:bodyPr>
          <a:lstStyle/>
          <a:p>
            <a:pPr marL="0" indent="0" algn="l">
              <a:spcAft>
                <a:spcPts val="100"/>
              </a:spcAft>
              <a:buNone/>
            </a:pPr>
            <a:r>
              <a:rPr sz="1500" b="1" i="0">
                <a:solidFill>
                  <a:srgbClr val="FFFFFF"/>
                </a:solidFill>
              </a:rPr>
              <a:t>Thomas Sebastián Márton</a:t>
            </a:r>
            <a:r>
              <a:rPr sz="1500" b="0" i="0">
                <a:solidFill>
                  <a:srgbClr val="F7D331"/>
                </a:solidFill>
              </a:rPr>
              <a:t>  ·  tenis</a:t>
            </a:r>
          </a:p>
          <a:p>
            <a:pPr marL="0" indent="0" algn="l">
              <a:buNone/>
            </a:pPr>
            <a:r>
              <a:rPr sz="1300" b="0" i="0">
                <a:solidFill>
                  <a:srgbClr val="FFFFFF"/>
                </a:solidFill>
              </a:rPr>
              <a:t>zlato v dvojhre aj v unifikovanom družstve</a:t>
            </a:r>
          </a:p>
        </p:txBody>
      </p:sp>
      <p:sp>
        <p:nvSpPr>
          <p:cNvPr id="10" name="Rounded Rectangle 9"/>
          <p:cNvSpPr/>
          <p:nvPr/>
        </p:nvSpPr>
        <p:spPr>
          <a:xfrm>
            <a:off x="5623560" y="3703320"/>
            <a:ext cx="5212080" cy="896112"/>
          </a:xfrm>
          <a:prstGeom prst="roundRect">
            <a:avLst>
              <a:gd name="adj" fmla="val 10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5779008" y="3895344"/>
            <a:ext cx="512064" cy="512064"/>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medal_p.png"/>
          <p:cNvPicPr>
            <a:picLocks noChangeAspect="1"/>
          </p:cNvPicPr>
          <p:nvPr/>
        </p:nvPicPr>
        <p:blipFill>
          <a:blip r:embed="rId4"/>
          <a:stretch>
            <a:fillRect/>
          </a:stretch>
        </p:blipFill>
        <p:spPr>
          <a:xfrm>
            <a:off x="5897880" y="4014216"/>
            <a:ext cx="274320" cy="274320"/>
          </a:xfrm>
          <a:prstGeom prst="rect">
            <a:avLst/>
          </a:prstGeom>
        </p:spPr>
      </p:pic>
      <p:sp>
        <p:nvSpPr>
          <p:cNvPr id="13" name="TextBox 12"/>
          <p:cNvSpPr txBox="1"/>
          <p:nvPr/>
        </p:nvSpPr>
        <p:spPr>
          <a:xfrm>
            <a:off x="6446520" y="3776472"/>
            <a:ext cx="4297680" cy="777240"/>
          </a:xfrm>
          <a:prstGeom prst="rect">
            <a:avLst/>
          </a:prstGeom>
          <a:noFill/>
        </p:spPr>
        <p:txBody>
          <a:bodyPr wrap="square" lIns="0" tIns="0" rIns="0" bIns="0" anchor="ctr">
            <a:noAutofit/>
          </a:bodyPr>
          <a:lstStyle/>
          <a:p>
            <a:pPr marL="0" indent="0" algn="l">
              <a:spcAft>
                <a:spcPts val="100"/>
              </a:spcAft>
              <a:buNone/>
            </a:pPr>
            <a:r>
              <a:rPr sz="1500" b="1" i="0">
                <a:solidFill>
                  <a:srgbClr val="FFFFFF"/>
                </a:solidFill>
              </a:rPr>
              <a:t>Veronika Mačková</a:t>
            </a:r>
            <a:r>
              <a:rPr sz="1500" b="0" i="0">
                <a:solidFill>
                  <a:srgbClr val="F7D331"/>
                </a:solidFill>
              </a:rPr>
              <a:t>  ·  cyklistika</a:t>
            </a:r>
          </a:p>
          <a:p>
            <a:pPr marL="0" indent="0" algn="l">
              <a:buNone/>
            </a:pPr>
            <a:r>
              <a:rPr sz="1300" b="0" i="0">
                <a:solidFill>
                  <a:srgbClr val="FFFFFF"/>
                </a:solidFill>
              </a:rPr>
              <a:t>3 zlaté medaily</a:t>
            </a:r>
          </a:p>
        </p:txBody>
      </p:sp>
      <p:sp>
        <p:nvSpPr>
          <p:cNvPr id="14" name="Rounded Rectangle 13"/>
          <p:cNvSpPr/>
          <p:nvPr/>
        </p:nvSpPr>
        <p:spPr>
          <a:xfrm>
            <a:off x="5623560" y="4709160"/>
            <a:ext cx="5212080" cy="896112"/>
          </a:xfrm>
          <a:prstGeom prst="roundRect">
            <a:avLst>
              <a:gd name="adj" fmla="val 10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Oval 14"/>
          <p:cNvSpPr/>
          <p:nvPr/>
        </p:nvSpPr>
        <p:spPr>
          <a:xfrm>
            <a:off x="5779008" y="4901184"/>
            <a:ext cx="512064" cy="512064"/>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medal_p.png"/>
          <p:cNvPicPr>
            <a:picLocks noChangeAspect="1"/>
          </p:cNvPicPr>
          <p:nvPr/>
        </p:nvPicPr>
        <p:blipFill>
          <a:blip r:embed="rId4"/>
          <a:stretch>
            <a:fillRect/>
          </a:stretch>
        </p:blipFill>
        <p:spPr>
          <a:xfrm>
            <a:off x="5897880" y="5020056"/>
            <a:ext cx="274320" cy="274320"/>
          </a:xfrm>
          <a:prstGeom prst="rect">
            <a:avLst/>
          </a:prstGeom>
        </p:spPr>
      </p:pic>
      <p:sp>
        <p:nvSpPr>
          <p:cNvPr id="17" name="TextBox 16"/>
          <p:cNvSpPr txBox="1"/>
          <p:nvPr/>
        </p:nvSpPr>
        <p:spPr>
          <a:xfrm>
            <a:off x="6446520" y="4782312"/>
            <a:ext cx="4297680" cy="777240"/>
          </a:xfrm>
          <a:prstGeom prst="rect">
            <a:avLst/>
          </a:prstGeom>
          <a:noFill/>
        </p:spPr>
        <p:txBody>
          <a:bodyPr wrap="square" lIns="0" tIns="0" rIns="0" bIns="0" anchor="ctr">
            <a:noAutofit/>
          </a:bodyPr>
          <a:lstStyle/>
          <a:p>
            <a:pPr marL="0" indent="0" algn="l">
              <a:spcAft>
                <a:spcPts val="100"/>
              </a:spcAft>
              <a:buNone/>
            </a:pPr>
            <a:r>
              <a:rPr sz="1500" b="1" i="0" dirty="0">
                <a:solidFill>
                  <a:srgbClr val="FFFFFF"/>
                </a:solidFill>
              </a:rPr>
              <a:t>Ela </a:t>
            </a:r>
            <a:r>
              <a:rPr sz="1500" b="1" i="0" dirty="0" err="1">
                <a:solidFill>
                  <a:srgbClr val="FFFFFF"/>
                </a:solidFill>
              </a:rPr>
              <a:t>Nemčeková</a:t>
            </a:r>
            <a:r>
              <a:rPr sz="1500" b="0" i="0" dirty="0">
                <a:solidFill>
                  <a:srgbClr val="F7D331"/>
                </a:solidFill>
              </a:rPr>
              <a:t>  ·  </a:t>
            </a:r>
            <a:r>
              <a:rPr sz="1500" b="0" i="0" dirty="0" err="1">
                <a:solidFill>
                  <a:srgbClr val="F7D331"/>
                </a:solidFill>
              </a:rPr>
              <a:t>gymnastika</a:t>
            </a:r>
            <a:endParaRPr sz="1500" b="0" i="0" dirty="0">
              <a:solidFill>
                <a:srgbClr val="F7D331"/>
              </a:solidFill>
            </a:endParaRPr>
          </a:p>
          <a:p>
            <a:pPr marL="0" indent="0" algn="l">
              <a:buNone/>
            </a:pPr>
            <a:r>
              <a:rPr sz="1300" b="0" i="0" dirty="0">
                <a:solidFill>
                  <a:srgbClr val="FFFFFF"/>
                </a:solidFill>
              </a:rPr>
              <a:t>2 </a:t>
            </a:r>
            <a:r>
              <a:rPr sz="1300" b="0" i="0" dirty="0" err="1">
                <a:solidFill>
                  <a:srgbClr val="FFFFFF"/>
                </a:solidFill>
              </a:rPr>
              <a:t>zlaté</a:t>
            </a:r>
            <a:r>
              <a:rPr lang="sk-SK" sz="1300" b="0" i="0" dirty="0">
                <a:solidFill>
                  <a:srgbClr val="FFFFFF"/>
                </a:solidFill>
              </a:rPr>
              <a:t> </a:t>
            </a:r>
            <a:r>
              <a:rPr lang="sk-SK" sz="1300" b="0" i="0" dirty="0" err="1">
                <a:solidFill>
                  <a:srgbClr val="FFFFFF"/>
                </a:solidFill>
              </a:rPr>
              <a:t>madeily</a:t>
            </a:r>
            <a:r>
              <a:rPr lang="sk-SK" sz="1300" b="0" i="0" dirty="0">
                <a:solidFill>
                  <a:srgbClr val="FFFFFF"/>
                </a:solidFill>
              </a:rPr>
              <a:t> ?</a:t>
            </a:r>
            <a:endParaRPr sz="1300" b="0" i="0" dirty="0">
              <a:solidFill>
                <a:srgbClr val="FFFFFF"/>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781805" y="795815"/>
            <a:ext cx="10557364"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lgn="ctr"/>
            <a:endParaRPr lang="en-US"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p:txBody>
      </p:sp>
      <p:sp>
        <p:nvSpPr>
          <p:cNvPr id="2" name="Text Placeholder 7">
            <a:extLst>
              <a:ext uri="{FF2B5EF4-FFF2-40B4-BE49-F238E27FC236}">
                <a16:creationId xmlns:a16="http://schemas.microsoft.com/office/drawing/2014/main" id="{C4C42286-2804-68E8-D13F-0B54216C3409}"/>
              </a:ext>
            </a:extLst>
          </p:cNvPr>
          <p:cNvSpPr txBox="1">
            <a:spLocks/>
          </p:cNvSpPr>
          <p:nvPr/>
        </p:nvSpPr>
        <p:spPr>
          <a:xfrm>
            <a:off x="189977" y="171659"/>
            <a:ext cx="6101556" cy="1588130"/>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Letné</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individuálne</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ŠPORTY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Špeciálnych</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olympiád</a:t>
            </a:r>
            <a:endParaRPr lang="en-US" sz="4000" b="1" dirty="0">
              <a:solidFill>
                <a:schemeClr val="tx1"/>
              </a:solidFill>
              <a:highlight>
                <a:srgbClr val="FF0000"/>
              </a:highlight>
              <a:latin typeface="Amasis MT Pro Light" panose="020B0604020202020204" pitchFamily="18" charset="-18"/>
              <a:cs typeface="DaunPenh" panose="020B0604020202020204" pitchFamily="2" charset="0"/>
            </a:endParaRPr>
          </a:p>
        </p:txBody>
      </p:sp>
      <p:pic>
        <p:nvPicPr>
          <p:cNvPr id="5" name="Obrázok 4" descr="Obrázok, na ktorom je osoba, športové vybavenie, športy, loptová hra&#10;&#10;Automaticky generovaný popis">
            <a:extLst>
              <a:ext uri="{FF2B5EF4-FFF2-40B4-BE49-F238E27FC236}">
                <a16:creationId xmlns:a16="http://schemas.microsoft.com/office/drawing/2014/main" id="{452EA2E5-2626-3A69-BF05-D6C46F110423}"/>
              </a:ext>
            </a:extLst>
          </p:cNvPr>
          <p:cNvPicPr>
            <a:picLocks noChangeAspect="1"/>
          </p:cNvPicPr>
          <p:nvPr/>
        </p:nvPicPr>
        <p:blipFill>
          <a:blip r:embed="rId2"/>
          <a:stretch>
            <a:fillRect/>
          </a:stretch>
        </p:blipFill>
        <p:spPr>
          <a:xfrm>
            <a:off x="0" y="1542357"/>
            <a:ext cx="4958756" cy="3306483"/>
          </a:xfrm>
          <a:prstGeom prst="rect">
            <a:avLst/>
          </a:prstGeom>
        </p:spPr>
      </p:pic>
      <p:pic>
        <p:nvPicPr>
          <p:cNvPr id="7" name="Obrázok 6" descr="Obrázok, na ktorom je exteriér, strom, zem, opraty&#10;&#10;Automaticky generovaný popis">
            <a:extLst>
              <a:ext uri="{FF2B5EF4-FFF2-40B4-BE49-F238E27FC236}">
                <a16:creationId xmlns:a16="http://schemas.microsoft.com/office/drawing/2014/main" id="{59C020F4-3FB3-3783-4505-3E8B8840F3B2}"/>
              </a:ext>
            </a:extLst>
          </p:cNvPr>
          <p:cNvPicPr>
            <a:picLocks noChangeAspect="1"/>
          </p:cNvPicPr>
          <p:nvPr/>
        </p:nvPicPr>
        <p:blipFill>
          <a:blip r:embed="rId3"/>
          <a:stretch>
            <a:fillRect/>
          </a:stretch>
        </p:blipFill>
        <p:spPr>
          <a:xfrm>
            <a:off x="6942286" y="3358528"/>
            <a:ext cx="5333465" cy="3558421"/>
          </a:xfrm>
          <a:prstGeom prst="rect">
            <a:avLst/>
          </a:prstGeom>
        </p:spPr>
      </p:pic>
      <p:pic>
        <p:nvPicPr>
          <p:cNvPr id="9" name="Obrázok 8" descr="Obrázok, na ktorom je ošatenie, osoba, obuv, úsmev&#10;&#10;Automaticky generovaný popis">
            <a:extLst>
              <a:ext uri="{FF2B5EF4-FFF2-40B4-BE49-F238E27FC236}">
                <a16:creationId xmlns:a16="http://schemas.microsoft.com/office/drawing/2014/main" id="{B59C0193-2309-A6F2-BED5-E1C634C3CA6C}"/>
              </a:ext>
            </a:extLst>
          </p:cNvPr>
          <p:cNvPicPr>
            <a:picLocks noChangeAspect="1"/>
          </p:cNvPicPr>
          <p:nvPr/>
        </p:nvPicPr>
        <p:blipFill rotWithShape="1">
          <a:blip r:embed="rId4"/>
          <a:srcRect t="13653" r="1563"/>
          <a:stretch/>
        </p:blipFill>
        <p:spPr>
          <a:xfrm>
            <a:off x="3825295" y="1604514"/>
            <a:ext cx="3297649" cy="3856802"/>
          </a:xfrm>
          <a:prstGeom prst="rect">
            <a:avLst/>
          </a:prstGeom>
        </p:spPr>
      </p:pic>
    </p:spTree>
    <p:extLst>
      <p:ext uri="{BB962C8B-B14F-4D97-AF65-F5344CB8AC3E}">
        <p14:creationId xmlns:p14="http://schemas.microsoft.com/office/powerpoint/2010/main" val="4314956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Bocce</a:t>
            </a:r>
          </a:p>
        </p:txBody>
      </p:sp>
      <p:pic>
        <p:nvPicPr>
          <p:cNvPr id="4" name="Foto" descr="image.jpg"/>
          <p:cNvPicPr>
            <a:picLocks noChangeAspect="1"/>
          </p:cNvPicPr>
          <p:nvPr/>
        </p:nvPicPr>
        <p:blipFill>
          <a:blip r:embed="rId3"/>
          <a:srcRect l="24901" r="24901"/>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NA POROVNANIE</a:t>
            </a:r>
          </a:p>
          <a:p>
            <a:pPr marL="0" indent="0" algn="l">
              <a:buNone/>
            </a:pPr>
            <a:r>
              <a:rPr sz="1100" b="0" i="0">
                <a:solidFill>
                  <a:srgbClr val="FFFFFF"/>
                </a:solidFill>
              </a:rPr>
              <a:t>Paralympijská boccia – iný šport!</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dirty="0">
                <a:solidFill>
                  <a:srgbClr val="FFFFFF"/>
                </a:solidFill>
              </a:rPr>
              <a:t>Pre </a:t>
            </a:r>
            <a:r>
              <a:rPr sz="1400" b="0" i="0" dirty="0" err="1">
                <a:solidFill>
                  <a:srgbClr val="FFFFFF"/>
                </a:solidFill>
              </a:rPr>
              <a:t>ľudí</a:t>
            </a:r>
            <a:r>
              <a:rPr sz="1400" b="0" i="0" dirty="0">
                <a:solidFill>
                  <a:srgbClr val="FFFFFF"/>
                </a:solidFill>
              </a:rPr>
              <a:t> s </a:t>
            </a:r>
            <a:r>
              <a:rPr sz="1400" b="0" i="0" dirty="0" err="1">
                <a:solidFill>
                  <a:srgbClr val="FFFFFF"/>
                </a:solidFill>
              </a:rPr>
              <a:t>ťažkým</a:t>
            </a:r>
            <a:r>
              <a:rPr sz="1400" b="0" i="0" dirty="0">
                <a:solidFill>
                  <a:srgbClr val="FFFFFF"/>
                </a:solidFill>
              </a:rPr>
              <a:t> </a:t>
            </a:r>
            <a:r>
              <a:rPr sz="1400" b="0" i="0" dirty="0" err="1">
                <a:solidFill>
                  <a:srgbClr val="FFFFFF"/>
                </a:solidFill>
              </a:rPr>
              <a:t>telesným</a:t>
            </a:r>
            <a:r>
              <a:rPr sz="1400" b="0" i="0" dirty="0">
                <a:solidFill>
                  <a:srgbClr val="FFFFFF"/>
                </a:solidFill>
              </a:rPr>
              <a:t> </a:t>
            </a:r>
            <a:r>
              <a:rPr sz="1400" b="0" i="0" dirty="0" err="1">
                <a:solidFill>
                  <a:srgbClr val="FFFFFF"/>
                </a:solidFill>
              </a:rPr>
              <a:t>postihnutím</a:t>
            </a:r>
            <a:endParaRPr sz="1400" b="0" i="0" dirty="0">
              <a:solidFill>
                <a:srgbClr val="FFFFFF"/>
              </a:solidFill>
            </a:endParaRPr>
          </a:p>
          <a:p>
            <a:pPr marL="201168" indent="-201168" algn="l">
              <a:spcAft>
                <a:spcPts val="700"/>
              </a:spcAft>
              <a:buClr>
                <a:srgbClr val="F7D331"/>
              </a:buClr>
              <a:buFont typeface="Arial"/>
              <a:buChar char="•"/>
            </a:pPr>
            <a:r>
              <a:rPr sz="1400" b="0" i="0" dirty="0" err="1">
                <a:solidFill>
                  <a:srgbClr val="FFFFFF"/>
                </a:solidFill>
              </a:rPr>
              <a:t>Hrá</a:t>
            </a:r>
            <a:r>
              <a:rPr sz="1400" b="0" i="0" dirty="0">
                <a:solidFill>
                  <a:srgbClr val="FFFFFF"/>
                </a:solidFill>
              </a:rPr>
              <a:t> </a:t>
            </a:r>
            <a:r>
              <a:rPr sz="1400" b="0" i="0" dirty="0" err="1">
                <a:solidFill>
                  <a:srgbClr val="FFFFFF"/>
                </a:solidFill>
              </a:rPr>
              <a:t>sa</a:t>
            </a:r>
            <a:r>
              <a:rPr lang="sk-SK" sz="1400" dirty="0">
                <a:solidFill>
                  <a:srgbClr val="FFFFFF"/>
                </a:solidFill>
              </a:rPr>
              <a:t> aj </a:t>
            </a:r>
            <a:r>
              <a:rPr sz="1400" b="0" i="0" dirty="0">
                <a:solidFill>
                  <a:srgbClr val="FFFFFF"/>
                </a:solidFill>
              </a:rPr>
              <a:t>v </a:t>
            </a:r>
            <a:r>
              <a:rPr sz="1400" b="0" i="0" dirty="0" err="1">
                <a:solidFill>
                  <a:srgbClr val="FFFFFF"/>
                </a:solidFill>
              </a:rPr>
              <a:t>sede</a:t>
            </a:r>
            <a:r>
              <a:rPr sz="1400" b="0" i="0" dirty="0">
                <a:solidFill>
                  <a:srgbClr val="FFFFFF"/>
                </a:solidFill>
              </a:rPr>
              <a:t> </a:t>
            </a:r>
            <a:r>
              <a:rPr sz="1400" b="0" i="0" dirty="0" err="1">
                <a:solidFill>
                  <a:srgbClr val="FFFFFF"/>
                </a:solidFill>
              </a:rPr>
              <a:t>na</a:t>
            </a:r>
            <a:r>
              <a:rPr sz="1400" b="0" i="0" dirty="0">
                <a:solidFill>
                  <a:srgbClr val="FFFFFF"/>
                </a:solidFill>
              </a:rPr>
              <a:t> </a:t>
            </a:r>
            <a:r>
              <a:rPr sz="1400" b="0" i="0" dirty="0" err="1">
                <a:solidFill>
                  <a:srgbClr val="FFFFFF"/>
                </a:solidFill>
              </a:rPr>
              <a:t>palubovke</a:t>
            </a:r>
            <a:r>
              <a:rPr sz="1400" b="0" i="0" dirty="0">
                <a:solidFill>
                  <a:srgbClr val="FFFFFF"/>
                </a:solidFill>
              </a:rPr>
              <a:t> 12,5×6m</a:t>
            </a:r>
          </a:p>
          <a:p>
            <a:pPr marL="201168" indent="-201168" algn="l">
              <a:spcAft>
                <a:spcPts val="700"/>
              </a:spcAft>
              <a:buClr>
                <a:srgbClr val="F7D331"/>
              </a:buClr>
              <a:buFont typeface="Arial"/>
              <a:buChar char="•"/>
            </a:pPr>
            <a:r>
              <a:rPr sz="1400" b="0" i="0" dirty="0" err="1">
                <a:solidFill>
                  <a:srgbClr val="FFFFFF"/>
                </a:solidFill>
              </a:rPr>
              <a:t>Kožené</a:t>
            </a:r>
            <a:r>
              <a:rPr sz="1400" b="0" i="0" dirty="0">
                <a:solidFill>
                  <a:srgbClr val="FFFFFF"/>
                </a:solidFill>
              </a:rPr>
              <a:t> </a:t>
            </a:r>
            <a:r>
              <a:rPr sz="1400" b="0" i="0" dirty="0" err="1">
                <a:solidFill>
                  <a:srgbClr val="FFFFFF"/>
                </a:solidFill>
              </a:rPr>
              <a:t>loptičky</a:t>
            </a:r>
            <a:r>
              <a:rPr sz="1400" b="0" i="0" dirty="0">
                <a:solidFill>
                  <a:srgbClr val="FFFFFF"/>
                </a:solidFill>
              </a:rPr>
              <a:t>, </a:t>
            </a:r>
            <a:r>
              <a:rPr sz="1400" b="0" i="0" dirty="0" err="1">
                <a:solidFill>
                  <a:srgbClr val="FFFFFF"/>
                </a:solidFill>
              </a:rPr>
              <a:t>pri</a:t>
            </a:r>
            <a:r>
              <a:rPr sz="1400" b="0" i="0" dirty="0">
                <a:solidFill>
                  <a:srgbClr val="FFFFFF"/>
                </a:solidFill>
              </a:rPr>
              <a:t> BC3 rampa a </a:t>
            </a:r>
            <a:r>
              <a:rPr sz="1400" b="0" i="0" dirty="0" err="1">
                <a:solidFill>
                  <a:srgbClr val="FFFFFF"/>
                </a:solidFill>
              </a:rPr>
              <a:t>asistent</a:t>
            </a:r>
            <a:endParaRPr sz="1400" b="0" i="0" dirty="0">
              <a:solidFill>
                <a:srgbClr val="FFFFFF"/>
              </a:solidFill>
            </a:endParaRP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err="1">
                <a:solidFill>
                  <a:srgbClr val="2B2B6B"/>
                </a:solidFill>
              </a:rPr>
              <a:t>Dráha</a:t>
            </a:r>
            <a:r>
              <a:rPr sz="1400" b="0" i="0" dirty="0">
                <a:solidFill>
                  <a:srgbClr val="2B2B6B"/>
                </a:solidFill>
              </a:rPr>
              <a:t> 3,66 × 18,29 m, </a:t>
            </a:r>
            <a:r>
              <a:rPr sz="1400" b="0" i="0" dirty="0" err="1">
                <a:solidFill>
                  <a:srgbClr val="2B2B6B"/>
                </a:solidFill>
              </a:rPr>
              <a:t>gule</a:t>
            </a:r>
            <a:r>
              <a:rPr sz="1400" b="0" i="0" dirty="0">
                <a:solidFill>
                  <a:srgbClr val="2B2B6B"/>
                </a:solidFill>
              </a:rPr>
              <a:t> 107–110 mm a </a:t>
            </a:r>
            <a:r>
              <a:rPr sz="1400" b="0" i="0" dirty="0" err="1">
                <a:solidFill>
                  <a:srgbClr val="2B2B6B"/>
                </a:solidFill>
              </a:rPr>
              <a:t>pallino</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Jednotlivci</a:t>
            </a:r>
            <a:r>
              <a:rPr sz="1400" b="0" i="0" dirty="0">
                <a:solidFill>
                  <a:srgbClr val="2B2B6B"/>
                </a:solidFill>
              </a:rPr>
              <a:t>, </a:t>
            </a:r>
            <a:r>
              <a:rPr sz="1400" b="0" i="0" dirty="0" err="1">
                <a:solidFill>
                  <a:srgbClr val="2B2B6B"/>
                </a:solidFill>
              </a:rPr>
              <a:t>dvojice</a:t>
            </a:r>
            <a:r>
              <a:rPr sz="1400" b="0" i="0" dirty="0">
                <a:solidFill>
                  <a:srgbClr val="2B2B6B"/>
                </a:solidFill>
              </a:rPr>
              <a:t>, </a:t>
            </a:r>
            <a:r>
              <a:rPr sz="1400" b="0" i="0" dirty="0" err="1">
                <a:solidFill>
                  <a:srgbClr val="2B2B6B"/>
                </a:solidFill>
              </a:rPr>
              <a:t>štvorčlenné</a:t>
            </a:r>
            <a:r>
              <a:rPr sz="1400" b="0" i="0" dirty="0">
                <a:solidFill>
                  <a:srgbClr val="2B2B6B"/>
                </a:solidFill>
              </a:rPr>
              <a:t> </a:t>
            </a:r>
            <a:r>
              <a:rPr sz="1400" b="0" i="0" dirty="0" err="1">
                <a:solidFill>
                  <a:srgbClr val="2B2B6B"/>
                </a:solidFill>
              </a:rPr>
              <a:t>družstvá</a:t>
            </a:r>
            <a:endParaRPr sz="1400" b="0" i="0" dirty="0">
              <a:solidFill>
                <a:srgbClr val="2B2B6B"/>
              </a:solidFill>
            </a:endParaRPr>
          </a:p>
          <a:p>
            <a:pPr marL="201168" indent="-201168" algn="l">
              <a:spcAft>
                <a:spcPts val="700"/>
              </a:spcAft>
              <a:buClr>
                <a:srgbClr val="E32083"/>
              </a:buClr>
              <a:buFont typeface="Arial"/>
              <a:buChar char="•"/>
            </a:pPr>
            <a:r>
              <a:rPr sz="1400" b="0" i="0" dirty="0">
                <a:solidFill>
                  <a:srgbClr val="2B2B6B"/>
                </a:solidFill>
              </a:rPr>
              <a:t>Unifikované </a:t>
            </a:r>
            <a:r>
              <a:rPr sz="1400" b="0" i="0" dirty="0" err="1">
                <a:solidFill>
                  <a:srgbClr val="2B2B6B"/>
                </a:solidFill>
              </a:rPr>
              <a:t>dvojice</a:t>
            </a:r>
            <a:r>
              <a:rPr sz="1400" b="0" i="0" dirty="0">
                <a:solidFill>
                  <a:srgbClr val="2B2B6B"/>
                </a:solidFill>
              </a:rPr>
              <a:t> a </a:t>
            </a:r>
            <a:r>
              <a:rPr sz="1400" b="0" i="0" dirty="0" err="1">
                <a:solidFill>
                  <a:srgbClr val="2B2B6B"/>
                </a:solidFill>
              </a:rPr>
              <a:t>družstvá</a:t>
            </a:r>
            <a:endParaRPr lang="sk-SK" sz="1400" b="0" i="0" dirty="0">
              <a:solidFill>
                <a:srgbClr val="2B2B6B"/>
              </a:solidFill>
            </a:endParaRPr>
          </a:p>
          <a:p>
            <a:pPr marL="201168" indent="-201168" algn="l">
              <a:spcAft>
                <a:spcPts val="700"/>
              </a:spcAft>
              <a:buClr>
                <a:srgbClr val="E32083"/>
              </a:buClr>
              <a:buFont typeface="Arial"/>
              <a:buChar char="•"/>
            </a:pPr>
            <a:r>
              <a:rPr lang="sk-SK" sz="1400" dirty="0">
                <a:solidFill>
                  <a:srgbClr val="2B2B6B"/>
                </a:solidFill>
              </a:rPr>
              <a:t>Ťažšie kovové lopty</a:t>
            </a:r>
            <a:endParaRPr sz="1400" b="0" i="0" dirty="0">
              <a:solidFill>
                <a:srgbClr val="2B2B6B"/>
              </a:solidFill>
            </a:endParaRPr>
          </a:p>
          <a:p>
            <a:pPr marL="201168" indent="-201168" algn="l">
              <a:spcAft>
                <a:spcPts val="700"/>
              </a:spcAft>
              <a:buClr>
                <a:srgbClr val="E32083"/>
              </a:buClr>
              <a:buFont typeface="Arial"/>
              <a:buChar char="•"/>
            </a:pP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Študenti si bocce a bocciu pletú – vysvetlite rozdiel hneď na začiatku.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Tanec</a:t>
            </a:r>
          </a:p>
        </p:txBody>
      </p:sp>
      <p:pic>
        <p:nvPicPr>
          <p:cNvPr id="4" name="Foto" descr="image.jpg"/>
          <p:cNvPicPr>
            <a:picLocks noChangeAspect="1"/>
          </p:cNvPicPr>
          <p:nvPr/>
        </p:nvPicPr>
        <p:blipFill>
          <a:blip r:embed="rId3"/>
          <a:srcRect b="373"/>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WDSF (DanceSport)</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Štandardné a latinskoamerické tance</a:t>
            </a:r>
          </a:p>
          <a:p>
            <a:pPr marL="201168" indent="-201168" algn="l">
              <a:spcAft>
                <a:spcPts val="700"/>
              </a:spcAft>
              <a:buClr>
                <a:srgbClr val="F7D331"/>
              </a:buClr>
              <a:buFont typeface="Arial"/>
              <a:buChar char="•"/>
            </a:pPr>
            <a:r>
              <a:rPr sz="1400" b="0" i="0">
                <a:solidFill>
                  <a:srgbClr val="FFFFFF"/>
                </a:solidFill>
              </a:rPr>
              <a:t>Páry súťažia v triedach podľa výkonnosti</a:t>
            </a:r>
          </a:p>
          <a:p>
            <a:pPr marL="201168" indent="-201168" algn="l">
              <a:spcAft>
                <a:spcPts val="700"/>
              </a:spcAft>
              <a:buClr>
                <a:srgbClr val="F7D331"/>
              </a:buClr>
              <a:buFont typeface="Arial"/>
              <a:buChar char="•"/>
            </a:pPr>
            <a:r>
              <a:rPr sz="1400" b="0" i="0">
                <a:solidFill>
                  <a:srgbClr val="FFFFFF"/>
                </a:solidFill>
              </a:rPr>
              <a:t>Porota hodnotí techniku a výraz</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lang="sk-SK" sz="1400" dirty="0">
                <a:solidFill>
                  <a:srgbClr val="2B2B6B"/>
                </a:solidFill>
              </a:rPr>
              <a:t>J</a:t>
            </a:r>
            <a:r>
              <a:rPr sz="1400" b="0" i="0" dirty="0">
                <a:solidFill>
                  <a:srgbClr val="2B2B6B"/>
                </a:solidFill>
              </a:rPr>
              <a:t>e</a:t>
            </a:r>
            <a:r>
              <a:rPr lang="sk-SK" sz="1400" b="0" i="0" dirty="0">
                <a:solidFill>
                  <a:srgbClr val="2B2B6B"/>
                </a:solidFill>
              </a:rPr>
              <a:t> zaradený ako zimný šport na Svetových hrách </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Pár</a:t>
            </a:r>
            <a:r>
              <a:rPr sz="1400" b="0" i="0" dirty="0">
                <a:solidFill>
                  <a:srgbClr val="2B2B6B"/>
                </a:solidFill>
              </a:rPr>
              <a:t> </a:t>
            </a:r>
            <a:r>
              <a:rPr sz="1400" b="0" i="0" dirty="0" err="1">
                <a:solidFill>
                  <a:srgbClr val="2B2B6B"/>
                </a:solidFill>
              </a:rPr>
              <a:t>často</a:t>
            </a:r>
            <a:r>
              <a:rPr sz="1400" b="0" i="0" dirty="0">
                <a:solidFill>
                  <a:srgbClr val="2B2B6B"/>
                </a:solidFill>
              </a:rPr>
              <a:t> </a:t>
            </a:r>
            <a:r>
              <a:rPr sz="1400" b="0" i="0" dirty="0" err="1">
                <a:solidFill>
                  <a:srgbClr val="2B2B6B"/>
                </a:solidFill>
              </a:rPr>
              <a:t>unifikovaný</a:t>
            </a:r>
            <a:r>
              <a:rPr sz="1400" b="0" i="0" dirty="0">
                <a:solidFill>
                  <a:srgbClr val="2B2B6B"/>
                </a:solidFill>
              </a:rPr>
              <a:t>: </a:t>
            </a:r>
            <a:r>
              <a:rPr sz="1400" b="0" i="0" dirty="0" err="1">
                <a:solidFill>
                  <a:srgbClr val="2B2B6B"/>
                </a:solidFill>
              </a:rPr>
              <a:t>športovec</a:t>
            </a:r>
            <a:r>
              <a:rPr sz="1400" b="0" i="0" dirty="0">
                <a:solidFill>
                  <a:srgbClr val="2B2B6B"/>
                </a:solidFill>
              </a:rPr>
              <a:t> + partner</a:t>
            </a:r>
          </a:p>
          <a:p>
            <a:pPr marL="201168" indent="-201168" algn="l">
              <a:spcAft>
                <a:spcPts val="700"/>
              </a:spcAft>
              <a:buClr>
                <a:srgbClr val="E32083"/>
              </a:buClr>
              <a:buFont typeface="Arial"/>
              <a:buChar char="•"/>
            </a:pPr>
            <a:r>
              <a:rPr sz="1400" b="0" i="0" dirty="0" err="1">
                <a:solidFill>
                  <a:srgbClr val="2B2B6B"/>
                </a:solidFill>
              </a:rPr>
              <a:t>Kratšia</a:t>
            </a:r>
            <a:r>
              <a:rPr sz="1400" b="0" i="0" dirty="0">
                <a:solidFill>
                  <a:srgbClr val="2B2B6B"/>
                </a:solidFill>
              </a:rPr>
              <a:t> a </a:t>
            </a:r>
            <a:r>
              <a:rPr sz="1400" b="0" i="0" dirty="0" err="1">
                <a:solidFill>
                  <a:srgbClr val="2B2B6B"/>
                </a:solidFill>
              </a:rPr>
              <a:t>jednoduchšia</a:t>
            </a:r>
            <a:r>
              <a:rPr sz="1400" b="0" i="0" dirty="0">
                <a:solidFill>
                  <a:srgbClr val="2B2B6B"/>
                </a:solidFill>
              </a:rPr>
              <a:t> </a:t>
            </a:r>
            <a:r>
              <a:rPr sz="1400" b="0" i="0" dirty="0" err="1">
                <a:solidFill>
                  <a:srgbClr val="2B2B6B"/>
                </a:solidFill>
              </a:rPr>
              <a:t>choreografia</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Dôraz</a:t>
            </a:r>
            <a:r>
              <a:rPr sz="1400" b="0" i="0" dirty="0">
                <a:solidFill>
                  <a:srgbClr val="2B2B6B"/>
                </a:solidFill>
              </a:rPr>
              <a:t> </a:t>
            </a:r>
            <a:r>
              <a:rPr sz="1400" b="0" i="0" dirty="0" err="1">
                <a:solidFill>
                  <a:srgbClr val="2B2B6B"/>
                </a:solidFill>
              </a:rPr>
              <a:t>na</a:t>
            </a:r>
            <a:r>
              <a:rPr sz="1400" b="0" i="0" dirty="0">
                <a:solidFill>
                  <a:srgbClr val="2B2B6B"/>
                </a:solidFill>
              </a:rPr>
              <a:t> </a:t>
            </a:r>
            <a:r>
              <a:rPr sz="1400" b="0" i="0" dirty="0" err="1">
                <a:solidFill>
                  <a:srgbClr val="2B2B6B"/>
                </a:solidFill>
              </a:rPr>
              <a:t>rytmus</a:t>
            </a:r>
            <a:r>
              <a:rPr sz="1400" b="0" i="0" dirty="0">
                <a:solidFill>
                  <a:srgbClr val="2B2B6B"/>
                </a:solidFill>
              </a:rPr>
              <a:t>, </a:t>
            </a:r>
            <a:r>
              <a:rPr sz="1400" b="0" i="0" dirty="0" err="1">
                <a:solidFill>
                  <a:srgbClr val="2B2B6B"/>
                </a:solidFill>
              </a:rPr>
              <a:t>držanie</a:t>
            </a:r>
            <a:r>
              <a:rPr sz="1400" b="0" i="0" dirty="0">
                <a:solidFill>
                  <a:srgbClr val="2B2B6B"/>
                </a:solidFill>
              </a:rPr>
              <a:t> a </a:t>
            </a:r>
            <a:r>
              <a:rPr sz="1400" b="0" i="0" dirty="0" err="1">
                <a:solidFill>
                  <a:srgbClr val="2B2B6B"/>
                </a:solidFill>
              </a:rPr>
              <a:t>kontakt</a:t>
            </a:r>
            <a:r>
              <a:rPr sz="1400" b="0" i="0" dirty="0">
                <a:solidFill>
                  <a:srgbClr val="2B2B6B"/>
                </a:solidFill>
              </a:rPr>
              <a:t> s </a:t>
            </a:r>
            <a:r>
              <a:rPr sz="1400" b="0" i="0" dirty="0" err="1">
                <a:solidFill>
                  <a:srgbClr val="2B2B6B"/>
                </a:solidFill>
              </a:rPr>
              <a:t>partnerom</a:t>
            </a: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Rovnaká hudba na každom tréningu – rytmus je kotva pre pamäť.</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Jazdectvo</a:t>
            </a:r>
          </a:p>
        </p:txBody>
      </p:sp>
      <p:pic>
        <p:nvPicPr>
          <p:cNvPr id="4" name="Foto" descr="image.jpg"/>
          <p:cNvPicPr>
            <a:picLocks noChangeAspect="1"/>
          </p:cNvPicPr>
          <p:nvPr/>
        </p:nvPicPr>
        <p:blipFill>
          <a:blip r:embed="rId3"/>
          <a:srcRect l="19887" r="29887"/>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FEI</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Drezúra, skoky, všestrannosť</a:t>
            </a:r>
          </a:p>
          <a:p>
            <a:pPr marL="201168" indent="-201168" algn="l">
              <a:spcAft>
                <a:spcPts val="700"/>
              </a:spcAft>
              <a:buClr>
                <a:srgbClr val="F7D331"/>
              </a:buClr>
              <a:buFont typeface="Arial"/>
              <a:buChar char="•"/>
            </a:pPr>
            <a:r>
              <a:rPr sz="1400" b="0" i="0">
                <a:solidFill>
                  <a:srgbClr val="FFFFFF"/>
                </a:solidFill>
              </a:rPr>
              <a:t>Jazdec jazdí úplne samostatne</a:t>
            </a:r>
          </a:p>
          <a:p>
            <a:pPr marL="201168" indent="-201168" algn="l">
              <a:spcAft>
                <a:spcPts val="700"/>
              </a:spcAft>
              <a:buClr>
                <a:srgbClr val="F7D331"/>
              </a:buClr>
              <a:buFont typeface="Arial"/>
              <a:buChar char="•"/>
            </a:pPr>
            <a:r>
              <a:rPr sz="1400" b="0" i="0">
                <a:solidFill>
                  <a:srgbClr val="FFFFFF"/>
                </a:solidFill>
              </a:rPr>
              <a:t>Skoky na čas, prekážky nad 1 m</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err="1">
                <a:solidFill>
                  <a:srgbClr val="2B2B6B"/>
                </a:solidFill>
              </a:rPr>
              <a:t>Úrovne</a:t>
            </a:r>
            <a:r>
              <a:rPr sz="1400" b="0" i="0" dirty="0">
                <a:solidFill>
                  <a:srgbClr val="2B2B6B"/>
                </a:solidFill>
              </a:rPr>
              <a:t> A (</a:t>
            </a:r>
            <a:r>
              <a:rPr sz="1400" b="0" i="0" dirty="0" err="1">
                <a:solidFill>
                  <a:srgbClr val="2B2B6B"/>
                </a:solidFill>
              </a:rPr>
              <a:t>krok</a:t>
            </a:r>
            <a:r>
              <a:rPr sz="1400" b="0" i="0" dirty="0">
                <a:solidFill>
                  <a:srgbClr val="2B2B6B"/>
                </a:solidFill>
              </a:rPr>
              <a:t>, </a:t>
            </a:r>
            <a:r>
              <a:rPr sz="1400" b="0" i="0" dirty="0" err="1">
                <a:solidFill>
                  <a:srgbClr val="2B2B6B"/>
                </a:solidFill>
              </a:rPr>
              <a:t>klus</a:t>
            </a:r>
            <a:r>
              <a:rPr sz="1400" b="0" i="0" dirty="0">
                <a:solidFill>
                  <a:srgbClr val="2B2B6B"/>
                </a:solidFill>
              </a:rPr>
              <a:t>, </a:t>
            </a:r>
            <a:r>
              <a:rPr sz="1400" b="0" i="0" dirty="0" err="1">
                <a:solidFill>
                  <a:srgbClr val="2B2B6B"/>
                </a:solidFill>
              </a:rPr>
              <a:t>cval</a:t>
            </a:r>
            <a:r>
              <a:rPr sz="1400" b="0" i="0" dirty="0">
                <a:solidFill>
                  <a:srgbClr val="2B2B6B"/>
                </a:solidFill>
              </a:rPr>
              <a:t>), B (</a:t>
            </a:r>
            <a:r>
              <a:rPr sz="1400" b="0" i="0" dirty="0" err="1">
                <a:solidFill>
                  <a:srgbClr val="2B2B6B"/>
                </a:solidFill>
              </a:rPr>
              <a:t>krok</a:t>
            </a:r>
            <a:r>
              <a:rPr sz="1400" b="0" i="0" dirty="0">
                <a:solidFill>
                  <a:srgbClr val="2B2B6B"/>
                </a:solidFill>
              </a:rPr>
              <a:t>, </a:t>
            </a:r>
            <a:r>
              <a:rPr sz="1400" b="0" i="0" dirty="0" err="1">
                <a:solidFill>
                  <a:srgbClr val="2B2B6B"/>
                </a:solidFill>
              </a:rPr>
              <a:t>klus</a:t>
            </a:r>
            <a:r>
              <a:rPr sz="1400" b="0" i="0" dirty="0">
                <a:solidFill>
                  <a:srgbClr val="2B2B6B"/>
                </a:solidFill>
              </a:rPr>
              <a:t>), C (</a:t>
            </a:r>
            <a:r>
              <a:rPr sz="1400" b="0" i="0" dirty="0" err="1">
                <a:solidFill>
                  <a:srgbClr val="2B2B6B"/>
                </a:solidFill>
              </a:rPr>
              <a:t>len</a:t>
            </a:r>
            <a:r>
              <a:rPr sz="1400" b="0" i="0" dirty="0">
                <a:solidFill>
                  <a:srgbClr val="2B2B6B"/>
                </a:solidFill>
              </a:rPr>
              <a:t> </a:t>
            </a:r>
            <a:r>
              <a:rPr sz="1400" b="0" i="0" dirty="0" err="1">
                <a:solidFill>
                  <a:srgbClr val="2B2B6B"/>
                </a:solidFill>
              </a:rPr>
              <a:t>krok</a:t>
            </a:r>
            <a:r>
              <a:rPr sz="1400" b="0" i="0" dirty="0">
                <a:solidFill>
                  <a:srgbClr val="2B2B6B"/>
                </a:solidFill>
              </a:rPr>
              <a:t>)</a:t>
            </a:r>
          </a:p>
          <a:p>
            <a:pPr marL="201168" indent="-201168" algn="l">
              <a:spcAft>
                <a:spcPts val="700"/>
              </a:spcAft>
              <a:buClr>
                <a:srgbClr val="E32083"/>
              </a:buClr>
              <a:buFont typeface="Arial"/>
              <a:buChar char="•"/>
            </a:pPr>
            <a:r>
              <a:rPr sz="1400" b="0" i="0" dirty="0" err="1">
                <a:solidFill>
                  <a:srgbClr val="2B2B6B"/>
                </a:solidFill>
              </a:rPr>
              <a:t>Úroveň</a:t>
            </a:r>
            <a:r>
              <a:rPr sz="1400" b="0" i="0" dirty="0">
                <a:solidFill>
                  <a:srgbClr val="2B2B6B"/>
                </a:solidFill>
              </a:rPr>
              <a:t> S: </a:t>
            </a:r>
            <a:r>
              <a:rPr sz="1400" b="0" i="0" dirty="0" err="1">
                <a:solidFill>
                  <a:srgbClr val="2B2B6B"/>
                </a:solidFill>
              </a:rPr>
              <a:t>vodič</a:t>
            </a:r>
            <a:r>
              <a:rPr sz="1400" b="0" i="0" dirty="0">
                <a:solidFill>
                  <a:srgbClr val="2B2B6B"/>
                </a:solidFill>
              </a:rPr>
              <a:t> a 1–2 </a:t>
            </a:r>
            <a:r>
              <a:rPr sz="1400" b="0" i="0" dirty="0" err="1">
                <a:solidFill>
                  <a:srgbClr val="2B2B6B"/>
                </a:solidFill>
              </a:rPr>
              <a:t>bočné</a:t>
            </a:r>
            <a:r>
              <a:rPr sz="1400" b="0" i="0" dirty="0">
                <a:solidFill>
                  <a:srgbClr val="2B2B6B"/>
                </a:solidFill>
              </a:rPr>
              <a:t> </a:t>
            </a:r>
            <a:r>
              <a:rPr sz="1400" b="0" i="0" dirty="0" err="1">
                <a:solidFill>
                  <a:srgbClr val="2B2B6B"/>
                </a:solidFill>
              </a:rPr>
              <a:t>asistenti</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Anglický</a:t>
            </a:r>
            <a:r>
              <a:rPr sz="1400" b="0" i="0" dirty="0">
                <a:solidFill>
                  <a:srgbClr val="2B2B6B"/>
                </a:solidFill>
              </a:rPr>
              <a:t> </a:t>
            </a:r>
            <a:r>
              <a:rPr sz="1400" b="0" i="0" dirty="0" err="1">
                <a:solidFill>
                  <a:srgbClr val="2B2B6B"/>
                </a:solidFill>
              </a:rPr>
              <a:t>aj</a:t>
            </a:r>
            <a:r>
              <a:rPr sz="1400" b="0" i="0" dirty="0">
                <a:solidFill>
                  <a:srgbClr val="2B2B6B"/>
                </a:solidFill>
              </a:rPr>
              <a:t> </a:t>
            </a:r>
            <a:r>
              <a:rPr sz="1400" b="0" i="0" dirty="0" err="1">
                <a:solidFill>
                  <a:srgbClr val="2B2B6B"/>
                </a:solidFill>
              </a:rPr>
              <a:t>westernový</a:t>
            </a:r>
            <a:r>
              <a:rPr sz="1400" b="0" i="0" dirty="0">
                <a:solidFill>
                  <a:srgbClr val="2B2B6B"/>
                </a:solidFill>
              </a:rPr>
              <a:t> </a:t>
            </a:r>
            <a:r>
              <a:rPr sz="1400" b="0" i="0" dirty="0" err="1">
                <a:solidFill>
                  <a:srgbClr val="2B2B6B"/>
                </a:solidFill>
              </a:rPr>
              <a:t>štýl</a:t>
            </a:r>
            <a:r>
              <a:rPr sz="1400" b="0" i="0" dirty="0">
                <a:solidFill>
                  <a:srgbClr val="2B2B6B"/>
                </a:solidFill>
              </a:rPr>
              <a:t>, </a:t>
            </a:r>
          </a:p>
          <a:p>
            <a:pPr marL="201168" indent="-201168" algn="l">
              <a:spcAft>
                <a:spcPts val="700"/>
              </a:spcAft>
              <a:buClr>
                <a:srgbClr val="E32083"/>
              </a:buClr>
              <a:buFont typeface="Arial"/>
              <a:buChar char="•"/>
            </a:pPr>
            <a:r>
              <a:rPr sz="1400" b="0" i="0" dirty="0" err="1">
                <a:solidFill>
                  <a:srgbClr val="2B2B6B"/>
                </a:solidFill>
              </a:rPr>
              <a:t>Skoky</a:t>
            </a:r>
            <a:r>
              <a:rPr sz="1400" b="0" i="0" dirty="0">
                <a:solidFill>
                  <a:srgbClr val="2B2B6B"/>
                </a:solidFill>
              </a:rPr>
              <a:t> max. 60 cm, </a:t>
            </a:r>
            <a:r>
              <a:rPr sz="1400" b="0" i="0" dirty="0" err="1">
                <a:solidFill>
                  <a:srgbClr val="2B2B6B"/>
                </a:solidFill>
              </a:rPr>
              <a:t>hodnotí</a:t>
            </a:r>
            <a:r>
              <a:rPr sz="1400" b="0" i="0" dirty="0">
                <a:solidFill>
                  <a:srgbClr val="2B2B6B"/>
                </a:solidFill>
              </a:rPr>
              <a:t> </a:t>
            </a:r>
            <a:r>
              <a:rPr sz="1400" b="0" i="0" dirty="0" err="1">
                <a:solidFill>
                  <a:srgbClr val="2B2B6B"/>
                </a:solidFill>
              </a:rPr>
              <a:t>sa</a:t>
            </a:r>
            <a:r>
              <a:rPr sz="1400" b="0" i="0" dirty="0">
                <a:solidFill>
                  <a:srgbClr val="2B2B6B"/>
                </a:solidFill>
              </a:rPr>
              <a:t> </a:t>
            </a:r>
            <a:r>
              <a:rPr lang="sk-SK" sz="1400" b="0" i="0" dirty="0">
                <a:solidFill>
                  <a:srgbClr val="2B2B6B"/>
                </a:solidFill>
              </a:rPr>
              <a:t>krása</a:t>
            </a:r>
            <a:r>
              <a:rPr sz="1400" b="0" i="0" dirty="0">
                <a:solidFill>
                  <a:srgbClr val="2B2B6B"/>
                </a:solidFill>
              </a:rPr>
              <a:t>, </a:t>
            </a:r>
            <a:r>
              <a:rPr sz="1400" b="0" i="0" dirty="0" err="1">
                <a:solidFill>
                  <a:srgbClr val="2B2B6B"/>
                </a:solidFill>
              </a:rPr>
              <a:t>nie</a:t>
            </a:r>
            <a:r>
              <a:rPr sz="1400" b="0" i="0" dirty="0">
                <a:solidFill>
                  <a:srgbClr val="2B2B6B"/>
                </a:solidFill>
              </a:rPr>
              <a:t> </a:t>
            </a:r>
            <a:r>
              <a:rPr sz="1400" b="0" i="0" dirty="0" err="1">
                <a:solidFill>
                  <a:srgbClr val="2B2B6B"/>
                </a:solidFill>
              </a:rPr>
              <a:t>čas</a:t>
            </a: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Rovnaký kôň a rovnaký asistent budujú istotu jazdca.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40257" y="121518"/>
            <a:ext cx="4917056" cy="1408234"/>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latin typeface="Amasis MT Pro Light" panose="020B0604020202020204" pitchFamily="18" charset="-18"/>
                <a:cs typeface="DaunPenh" panose="020B0604020202020204" pitchFamily="2" charset="0"/>
              </a:rPr>
              <a:t>Letné</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individuálne</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športy</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Špeciálnych</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olympiád</a:t>
            </a:r>
            <a:endParaRPr lang="en-US" sz="4000"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algn="ctr"/>
            <a:r>
              <a:rPr lang="en-US" b="1" dirty="0">
                <a:solidFill>
                  <a:schemeClr val="tx1"/>
                </a:solidFill>
                <a:latin typeface="Amasis MT Pro Light" panose="020B0604020202020204" pitchFamily="18" charset="-18"/>
                <a:cs typeface="DaunPenh" panose="020B0604020202020204" pitchFamily="2" charset="0"/>
              </a:rPr>
              <a:t>ŠPORTY </a:t>
            </a:r>
          </a:p>
          <a:p>
            <a:pPr algn="ctr"/>
            <a:endParaRPr lang="en-US"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osoba, exteriér, individuálne športy, červená&#10;&#10;Automaticky generovaný popis">
            <a:extLst>
              <a:ext uri="{FF2B5EF4-FFF2-40B4-BE49-F238E27FC236}">
                <a16:creationId xmlns:a16="http://schemas.microsoft.com/office/drawing/2014/main" id="{96AC8B88-FB5E-7238-B328-308F881D7493}"/>
              </a:ext>
            </a:extLst>
          </p:cNvPr>
          <p:cNvPicPr>
            <a:picLocks noChangeAspect="1"/>
          </p:cNvPicPr>
          <p:nvPr/>
        </p:nvPicPr>
        <p:blipFill rotWithShape="1">
          <a:blip r:embed="rId2"/>
          <a:srcRect l="9623" r="31777" b="-400"/>
          <a:stretch/>
        </p:blipFill>
        <p:spPr>
          <a:xfrm>
            <a:off x="-69093" y="2662038"/>
            <a:ext cx="4353905" cy="4195962"/>
          </a:xfrm>
          <a:prstGeom prst="rect">
            <a:avLst/>
          </a:prstGeom>
        </p:spPr>
      </p:pic>
      <p:pic>
        <p:nvPicPr>
          <p:cNvPr id="6" name="Obrázok 5" descr="Obrázok, na ktorom je tráva, exteriér, šport, športový zápas&#10;&#10;Automaticky generovaný popis">
            <a:extLst>
              <a:ext uri="{FF2B5EF4-FFF2-40B4-BE49-F238E27FC236}">
                <a16:creationId xmlns:a16="http://schemas.microsoft.com/office/drawing/2014/main" id="{1EE4088C-DFE0-09D9-93EF-C96D478DD315}"/>
              </a:ext>
            </a:extLst>
          </p:cNvPr>
          <p:cNvPicPr>
            <a:picLocks noChangeAspect="1"/>
          </p:cNvPicPr>
          <p:nvPr/>
        </p:nvPicPr>
        <p:blipFill rotWithShape="1">
          <a:blip r:embed="rId3"/>
          <a:srcRect b="35972"/>
          <a:stretch/>
        </p:blipFill>
        <p:spPr>
          <a:xfrm>
            <a:off x="6312309" y="3556567"/>
            <a:ext cx="5156272" cy="3301433"/>
          </a:xfrm>
          <a:prstGeom prst="rect">
            <a:avLst/>
          </a:prstGeom>
        </p:spPr>
      </p:pic>
      <p:pic>
        <p:nvPicPr>
          <p:cNvPr id="8" name="Obrázok 7" descr="Obrázok, na ktorom je osoba, obuv, športové vybavenie, šport&#10;&#10;Automaticky generovaný popis">
            <a:extLst>
              <a:ext uri="{FF2B5EF4-FFF2-40B4-BE49-F238E27FC236}">
                <a16:creationId xmlns:a16="http://schemas.microsoft.com/office/drawing/2014/main" id="{F06EFC61-07C9-316C-91B8-9E1F916A511E}"/>
              </a:ext>
            </a:extLst>
          </p:cNvPr>
          <p:cNvPicPr>
            <a:picLocks noChangeAspect="1"/>
          </p:cNvPicPr>
          <p:nvPr/>
        </p:nvPicPr>
        <p:blipFill rotWithShape="1">
          <a:blip r:embed="rId4"/>
          <a:srcRect l="22269"/>
          <a:stretch/>
        </p:blipFill>
        <p:spPr>
          <a:xfrm>
            <a:off x="4707899" y="75137"/>
            <a:ext cx="3778456" cy="3243157"/>
          </a:xfrm>
          <a:prstGeom prst="rect">
            <a:avLst/>
          </a:prstGeom>
        </p:spPr>
      </p:pic>
    </p:spTree>
    <p:extLst>
      <p:ext uri="{BB962C8B-B14F-4D97-AF65-F5344CB8AC3E}">
        <p14:creationId xmlns:p14="http://schemas.microsoft.com/office/powerpoint/2010/main" val="1392114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000" b="1" i="0">
                <a:solidFill>
                  <a:srgbClr val="FFFFFF"/>
                </a:solidFill>
              </a:rPr>
              <a:t>Kolieskové korčuľovanie</a:t>
            </a:r>
          </a:p>
        </p:txBody>
      </p:sp>
      <p:pic>
        <p:nvPicPr>
          <p:cNvPr id="4" name="Foto" descr="image.jpg"/>
          <p:cNvPicPr>
            <a:picLocks noChangeAspect="1"/>
          </p:cNvPicPr>
          <p:nvPr/>
        </p:nvPicPr>
        <p:blipFill>
          <a:blip r:embed="rId3"/>
          <a:srcRect l="36887" r="12887"/>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World Skate</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Rýchlostné preteky na dráhe a ceste</a:t>
            </a:r>
          </a:p>
          <a:p>
            <a:pPr marL="201168" indent="-201168" algn="l">
              <a:spcAft>
                <a:spcPts val="700"/>
              </a:spcAft>
              <a:buClr>
                <a:srgbClr val="F7D331"/>
              </a:buClr>
              <a:buFont typeface="Arial"/>
              <a:buChar char="•"/>
            </a:pPr>
            <a:r>
              <a:rPr sz="1400" b="0" i="0">
                <a:solidFill>
                  <a:srgbClr val="FFFFFF"/>
                </a:solidFill>
              </a:rPr>
              <a:t>Šprinty až maratón</a:t>
            </a:r>
          </a:p>
          <a:p>
            <a:pPr marL="201168" indent="-201168" algn="l">
              <a:spcAft>
                <a:spcPts val="700"/>
              </a:spcAft>
              <a:buClr>
                <a:srgbClr val="F7D331"/>
              </a:buClr>
              <a:buFont typeface="Arial"/>
              <a:buChar char="•"/>
            </a:pPr>
            <a:r>
              <a:rPr sz="1400" b="0" i="0">
                <a:solidFill>
                  <a:srgbClr val="FFFFFF"/>
                </a:solidFill>
              </a:rPr>
              <a:t>Hromadné štarty, taktika</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30 m rovinka a 30 m slalom pre začiatočníkov</a:t>
            </a:r>
          </a:p>
          <a:p>
            <a:pPr marL="201168" indent="-201168" algn="l">
              <a:spcAft>
                <a:spcPts val="700"/>
              </a:spcAft>
              <a:buClr>
                <a:srgbClr val="E32083"/>
              </a:buClr>
              <a:buFont typeface="Arial"/>
              <a:buChar char="•"/>
            </a:pPr>
            <a:r>
              <a:rPr sz="1400" b="0" i="0">
                <a:solidFill>
                  <a:srgbClr val="2B2B6B"/>
                </a:solidFill>
              </a:rPr>
              <a:t>Kto zvládne 30 m do 15 s, postupuje vyššie</a:t>
            </a:r>
          </a:p>
          <a:p>
            <a:pPr marL="201168" indent="-201168" algn="l">
              <a:spcAft>
                <a:spcPts val="700"/>
              </a:spcAft>
              <a:buClr>
                <a:srgbClr val="E32083"/>
              </a:buClr>
              <a:buFont typeface="Arial"/>
              <a:buChar char="•"/>
            </a:pPr>
            <a:r>
              <a:rPr sz="1400" b="0" i="0">
                <a:solidFill>
                  <a:srgbClr val="2B2B6B"/>
                </a:solidFill>
              </a:rPr>
              <a:t>Trate 100–1000 m na dráhe 50–100 m</a:t>
            </a:r>
          </a:p>
          <a:p>
            <a:pPr marL="201168" indent="-201168" algn="l">
              <a:spcAft>
                <a:spcPts val="700"/>
              </a:spcAft>
              <a:buClr>
                <a:srgbClr val="E32083"/>
              </a:buClr>
              <a:buFont typeface="Arial"/>
              <a:buChar char="•"/>
            </a:pPr>
            <a:r>
              <a:rPr sz="1400" b="0" i="0">
                <a:solidFill>
                  <a:srgbClr val="2B2B6B"/>
                </a:solidFill>
              </a:rPr>
              <a:t>Inline aj quad korčule, štafety aj unifikované</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Najprv naučte bezpečne padať a vstávať – až potom rýchlosť.</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VYTRVALOSTNÝ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Triatlon</a:t>
            </a:r>
          </a:p>
        </p:txBody>
      </p:sp>
      <p:pic>
        <p:nvPicPr>
          <p:cNvPr id="4" name="Foto" descr="image.jpg"/>
          <p:cNvPicPr>
            <a:picLocks noChangeAspect="1"/>
          </p:cNvPicPr>
          <p:nvPr/>
        </p:nvPicPr>
        <p:blipFill>
          <a:blip r:embed="rId3"/>
          <a:srcRect l="46827" r="10827"/>
          <a:stretch>
            <a:fillRect/>
          </a:stretch>
        </p:blipFill>
        <p:spPr>
          <a:xfrm>
            <a:off x="493222" y="1600200"/>
            <a:ext cx="3118657"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World Triathlon</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Šprint: 750 m plávanie, 20 km bicykel, 5 km beh</a:t>
            </a:r>
          </a:p>
          <a:p>
            <a:pPr marL="201168" indent="-201168" algn="l">
              <a:spcAft>
                <a:spcPts val="700"/>
              </a:spcAft>
              <a:buClr>
                <a:srgbClr val="F7D331"/>
              </a:buClr>
              <a:buFont typeface="Arial"/>
              <a:buChar char="•"/>
            </a:pPr>
            <a:r>
              <a:rPr sz="1400" b="0" i="0">
                <a:solidFill>
                  <a:srgbClr val="FFFFFF"/>
                </a:solidFill>
              </a:rPr>
              <a:t>Olympijský triatlon 1,5 / 40 / 10 km</a:t>
            </a:r>
          </a:p>
          <a:p>
            <a:pPr marL="201168" indent="-201168" algn="l">
              <a:spcAft>
                <a:spcPts val="700"/>
              </a:spcAft>
              <a:buClr>
                <a:srgbClr val="F7D331"/>
              </a:buClr>
              <a:buFont typeface="Arial"/>
              <a:buChar char="•"/>
            </a:pPr>
            <a:r>
              <a:rPr sz="1400" b="0" i="0">
                <a:solidFill>
                  <a:srgbClr val="FFFFFF"/>
                </a:solidFill>
              </a:rPr>
              <a:t>Depo (prezliekanie) je súčasť času</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algn="l">
              <a:spcAft>
                <a:spcPts val="700"/>
              </a:spcAft>
              <a:buClr>
                <a:srgbClr val="E32083"/>
              </a:buClr>
            </a:pP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Naši</a:t>
            </a:r>
            <a:r>
              <a:rPr sz="1400" b="0" i="0" dirty="0">
                <a:solidFill>
                  <a:srgbClr val="2B2B6B"/>
                </a:solidFill>
              </a:rPr>
              <a:t> </a:t>
            </a:r>
            <a:r>
              <a:rPr sz="1400" b="0" i="0" dirty="0" err="1">
                <a:solidFill>
                  <a:srgbClr val="2B2B6B"/>
                </a:solidFill>
              </a:rPr>
              <a:t>športovci</a:t>
            </a:r>
            <a:r>
              <a:rPr sz="1400" b="0" i="0" dirty="0">
                <a:solidFill>
                  <a:srgbClr val="2B2B6B"/>
                </a:solidFill>
              </a:rPr>
              <a:t> </a:t>
            </a:r>
            <a:r>
              <a:rPr sz="1400" b="0" i="0" dirty="0" err="1">
                <a:solidFill>
                  <a:srgbClr val="2B2B6B"/>
                </a:solidFill>
              </a:rPr>
              <a:t>štartujú</a:t>
            </a:r>
            <a:r>
              <a:rPr sz="1400" b="0" i="0" dirty="0">
                <a:solidFill>
                  <a:srgbClr val="2B2B6B"/>
                </a:solidFill>
              </a:rPr>
              <a:t> </a:t>
            </a:r>
            <a:r>
              <a:rPr sz="1400" b="0" i="0" dirty="0" err="1">
                <a:solidFill>
                  <a:srgbClr val="2B2B6B"/>
                </a:solidFill>
              </a:rPr>
              <a:t>na</a:t>
            </a:r>
            <a:r>
              <a:rPr sz="1400" b="0" i="0" dirty="0">
                <a:solidFill>
                  <a:srgbClr val="2B2B6B"/>
                </a:solidFill>
              </a:rPr>
              <a:t> </a:t>
            </a:r>
            <a:r>
              <a:rPr lang="sk-SK" sz="1400" b="0" i="0" dirty="0">
                <a:solidFill>
                  <a:srgbClr val="2B2B6B"/>
                </a:solidFill>
              </a:rPr>
              <a:t>bežných </a:t>
            </a:r>
            <a:r>
              <a:rPr sz="1400" b="0" i="0" dirty="0" err="1">
                <a:solidFill>
                  <a:srgbClr val="2B2B6B"/>
                </a:solidFill>
              </a:rPr>
              <a:t>pretekoch</a:t>
            </a:r>
            <a:endParaRPr sz="1400" b="0" i="0" dirty="0">
              <a:solidFill>
                <a:srgbClr val="2B2B6B"/>
              </a:solidFill>
            </a:endParaRPr>
          </a:p>
          <a:p>
            <a:pPr marL="201168" indent="-201168" algn="l">
              <a:spcAft>
                <a:spcPts val="700"/>
              </a:spcAft>
              <a:buClr>
                <a:srgbClr val="E32083"/>
              </a:buClr>
              <a:buFont typeface="Arial"/>
              <a:buChar char="•"/>
            </a:pPr>
            <a:r>
              <a:rPr lang="sk-SK" sz="1400" dirty="0">
                <a:solidFill>
                  <a:srgbClr val="2B2B6B"/>
                </a:solidFill>
              </a:rPr>
              <a:t>A</a:t>
            </a:r>
            <a:r>
              <a:rPr sz="1400" b="0" i="0" dirty="0" err="1">
                <a:solidFill>
                  <a:srgbClr val="2B2B6B"/>
                </a:solidFill>
              </a:rPr>
              <a:t>quatlon</a:t>
            </a:r>
            <a:r>
              <a:rPr sz="1400" b="0" i="0" dirty="0">
                <a:solidFill>
                  <a:srgbClr val="2B2B6B"/>
                </a:solidFill>
              </a:rPr>
              <a:t>, </a:t>
            </a:r>
            <a:r>
              <a:rPr sz="1400" b="0" i="0" dirty="0" err="1">
                <a:solidFill>
                  <a:srgbClr val="2B2B6B"/>
                </a:solidFill>
              </a:rPr>
              <a:t>duatlon</a:t>
            </a:r>
            <a:r>
              <a:rPr sz="1400" b="0" i="0" dirty="0">
                <a:solidFill>
                  <a:srgbClr val="2B2B6B"/>
                </a:solidFill>
              </a:rPr>
              <a:t>, super-</a:t>
            </a:r>
            <a:r>
              <a:rPr sz="1400" b="0" i="0" dirty="0" err="1">
                <a:solidFill>
                  <a:srgbClr val="2B2B6B"/>
                </a:solidFill>
              </a:rPr>
              <a:t>šprint</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Štafeta</a:t>
            </a:r>
            <a:r>
              <a:rPr sz="1400" b="0" i="0" dirty="0">
                <a:solidFill>
                  <a:srgbClr val="2B2B6B"/>
                </a:solidFill>
              </a:rPr>
              <a:t>: </a:t>
            </a:r>
            <a:r>
              <a:rPr sz="1400" b="0" i="0" dirty="0" err="1">
                <a:solidFill>
                  <a:srgbClr val="2B2B6B"/>
                </a:solidFill>
              </a:rPr>
              <a:t>každý</a:t>
            </a:r>
            <a:r>
              <a:rPr sz="1400" b="0" i="0" dirty="0">
                <a:solidFill>
                  <a:srgbClr val="2B2B6B"/>
                </a:solidFill>
              </a:rPr>
              <a:t> </a:t>
            </a:r>
            <a:r>
              <a:rPr sz="1400" b="0" i="0" dirty="0" err="1">
                <a:solidFill>
                  <a:srgbClr val="2B2B6B"/>
                </a:solidFill>
              </a:rPr>
              <a:t>jednu</a:t>
            </a:r>
            <a:r>
              <a:rPr sz="1400" b="0" i="0" dirty="0">
                <a:solidFill>
                  <a:srgbClr val="2B2B6B"/>
                </a:solidFill>
              </a:rPr>
              <a:t> </a:t>
            </a:r>
            <a:r>
              <a:rPr sz="1400" b="0" i="0" dirty="0" err="1">
                <a:solidFill>
                  <a:srgbClr val="2B2B6B"/>
                </a:solidFill>
              </a:rPr>
              <a:t>disciplínu</a:t>
            </a: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Najťažšie je depo – nacvičte ho krok po kroku, s obrázkovým postupom.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LETNÝ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Golf</a:t>
            </a:r>
          </a:p>
        </p:txBody>
      </p:sp>
      <p:pic>
        <p:nvPicPr>
          <p:cNvPr id="4" name="Foto" descr="image.jpg"/>
          <p:cNvPicPr>
            <a:picLocks noChangeAspect="1"/>
          </p:cNvPicPr>
          <p:nvPr/>
        </p:nvPicPr>
        <p:blipFill>
          <a:blip r:embed="rId3"/>
          <a:srcRect l="2360" r="22360"/>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R&amp;A / USGA</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18 jamiek, každý hrá svoju loptu</a:t>
            </a:r>
          </a:p>
          <a:p>
            <a:pPr marL="201168" indent="-201168" algn="l">
              <a:spcAft>
                <a:spcPts val="700"/>
              </a:spcAft>
              <a:buClr>
                <a:srgbClr val="F7D331"/>
              </a:buClr>
              <a:buFont typeface="Arial"/>
              <a:buChar char="•"/>
            </a:pPr>
            <a:r>
              <a:rPr sz="1400" b="0" i="0">
                <a:solidFill>
                  <a:srgbClr val="FFFFFF"/>
                </a:solidFill>
              </a:rPr>
              <a:t>Hendikep vyrovnáva rozdiely</a:t>
            </a:r>
          </a:p>
          <a:p>
            <a:pPr marL="201168" indent="-201168" algn="l">
              <a:spcAft>
                <a:spcPts val="700"/>
              </a:spcAft>
              <a:buClr>
                <a:srgbClr val="F7D331"/>
              </a:buClr>
              <a:buFont typeface="Arial"/>
              <a:buChar char="•"/>
            </a:pPr>
            <a:r>
              <a:rPr sz="1400" b="0" i="0">
                <a:solidFill>
                  <a:srgbClr val="FFFFFF"/>
                </a:solidFill>
              </a:rPr>
              <a:t>Bez limitu úderov na jamku</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Úroveň 1: súťaž zručností (putt, chip, pitch, železo, drevo)</a:t>
            </a:r>
          </a:p>
          <a:p>
            <a:pPr marL="201168" indent="-201168" algn="l">
              <a:spcAft>
                <a:spcPts val="700"/>
              </a:spcAft>
              <a:buClr>
                <a:srgbClr val="E32083"/>
              </a:buClr>
              <a:buFont typeface="Arial"/>
              <a:buChar char="•"/>
            </a:pPr>
            <a:r>
              <a:rPr sz="1400" b="0" i="0">
                <a:solidFill>
                  <a:srgbClr val="2B2B6B"/>
                </a:solidFill>
              </a:rPr>
              <a:t>Úrovne 2–3: unifikovaná hra striedavých úderov</a:t>
            </a:r>
          </a:p>
          <a:p>
            <a:pPr marL="201168" indent="-201168" algn="l">
              <a:spcAft>
                <a:spcPts val="700"/>
              </a:spcAft>
              <a:buClr>
                <a:srgbClr val="E32083"/>
              </a:buClr>
              <a:buFont typeface="Arial"/>
              <a:buChar char="•"/>
            </a:pPr>
            <a:r>
              <a:rPr sz="1400" b="0" i="0">
                <a:solidFill>
                  <a:srgbClr val="2B2B6B"/>
                </a:solidFill>
              </a:rPr>
              <a:t>Úrovne 4–5: individuálna hra na 9 a 18 jamiek</a:t>
            </a:r>
          </a:p>
          <a:p>
            <a:pPr marL="201168" indent="-201168" algn="l">
              <a:spcAft>
                <a:spcPts val="700"/>
              </a:spcAft>
              <a:buClr>
                <a:srgbClr val="E32083"/>
              </a:buClr>
              <a:buFont typeface="Arial"/>
              <a:buChar char="•"/>
            </a:pPr>
            <a:r>
              <a:rPr sz="1400" b="0" i="0">
                <a:solidFill>
                  <a:srgbClr val="2B2B6B"/>
                </a:solidFill>
              </a:rPr>
              <a:t>Max. 10 úderov na jamku („10X“), kratšie jamky</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Etiketa a tempo hry sú súčasť tréningu – trénujte aj čakanie a ticho.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63261" y="1"/>
            <a:ext cx="5911970" cy="1610264"/>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latin typeface="Amasis MT Pro Light" panose="020B0604020202020204" pitchFamily="18" charset="-18"/>
                <a:cs typeface="DaunPenh" panose="020B0604020202020204" pitchFamily="2" charset="0"/>
              </a:rPr>
              <a:t>Letné</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kolektívne</a:t>
            </a:r>
            <a:r>
              <a:rPr lang="en-US" sz="4000" b="1" dirty="0">
                <a:solidFill>
                  <a:schemeClr val="tx1"/>
                </a:solidFill>
                <a:latin typeface="Amasis MT Pro Light" panose="020B0604020202020204" pitchFamily="18" charset="-18"/>
                <a:cs typeface="DaunPenh" panose="020B0604020202020204" pitchFamily="2" charset="0"/>
              </a:rPr>
              <a:t> ŠPORTY </a:t>
            </a:r>
          </a:p>
          <a:p>
            <a:pPr marL="0" indent="0">
              <a:buNone/>
            </a:pPr>
            <a:r>
              <a:rPr lang="en-US" sz="4000" b="1" dirty="0" err="1">
                <a:solidFill>
                  <a:schemeClr val="tx1"/>
                </a:solidFill>
                <a:latin typeface="Amasis MT Pro Light" panose="020B0604020202020204" pitchFamily="18" charset="-18"/>
                <a:cs typeface="DaunPenh" panose="020B0604020202020204" pitchFamily="2" charset="0"/>
              </a:rPr>
              <a:t>Špeciálnych</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olympiád</a:t>
            </a:r>
            <a:endParaRPr lang="en-US" sz="4000"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šport, osoba, športový zápas, tráva&#10;&#10;Automaticky generovaný popis">
            <a:extLst>
              <a:ext uri="{FF2B5EF4-FFF2-40B4-BE49-F238E27FC236}">
                <a16:creationId xmlns:a16="http://schemas.microsoft.com/office/drawing/2014/main" id="{BA51E275-409A-CCE6-D432-B74F330C496F}"/>
              </a:ext>
            </a:extLst>
          </p:cNvPr>
          <p:cNvPicPr>
            <a:picLocks noChangeAspect="1"/>
          </p:cNvPicPr>
          <p:nvPr/>
        </p:nvPicPr>
        <p:blipFill>
          <a:blip r:embed="rId2"/>
          <a:stretch>
            <a:fillRect/>
          </a:stretch>
        </p:blipFill>
        <p:spPr>
          <a:xfrm>
            <a:off x="2927230" y="3899240"/>
            <a:ext cx="4318958" cy="2879868"/>
          </a:xfrm>
          <a:prstGeom prst="rect">
            <a:avLst/>
          </a:prstGeom>
        </p:spPr>
      </p:pic>
      <p:pic>
        <p:nvPicPr>
          <p:cNvPr id="6" name="Obrázok 5" descr="Obrázok, na ktorom je osoba, obuv, šport, zem&#10;&#10;Automaticky generovaný popis">
            <a:extLst>
              <a:ext uri="{FF2B5EF4-FFF2-40B4-BE49-F238E27FC236}">
                <a16:creationId xmlns:a16="http://schemas.microsoft.com/office/drawing/2014/main" id="{F58D3B61-CBC8-E188-A9FD-5D0771A2F1C5}"/>
              </a:ext>
            </a:extLst>
          </p:cNvPr>
          <p:cNvPicPr>
            <a:picLocks noChangeAspect="1"/>
          </p:cNvPicPr>
          <p:nvPr/>
        </p:nvPicPr>
        <p:blipFill>
          <a:blip r:embed="rId3"/>
          <a:stretch>
            <a:fillRect/>
          </a:stretch>
        </p:blipFill>
        <p:spPr>
          <a:xfrm>
            <a:off x="7556740" y="3724369"/>
            <a:ext cx="4652513" cy="3101267"/>
          </a:xfrm>
          <a:prstGeom prst="rect">
            <a:avLst/>
          </a:prstGeom>
        </p:spPr>
      </p:pic>
      <p:pic>
        <p:nvPicPr>
          <p:cNvPr id="8" name="Obrázok 7" descr="Obrázok, na ktorom je osoba, šport, obuv, ošatenie&#10;&#10;Automaticky generovaný popis">
            <a:extLst>
              <a:ext uri="{FF2B5EF4-FFF2-40B4-BE49-F238E27FC236}">
                <a16:creationId xmlns:a16="http://schemas.microsoft.com/office/drawing/2014/main" id="{F422AC6E-565C-6A82-DF35-CAC5B8FEA9F6}"/>
              </a:ext>
            </a:extLst>
          </p:cNvPr>
          <p:cNvPicPr>
            <a:picLocks noChangeAspect="1"/>
          </p:cNvPicPr>
          <p:nvPr/>
        </p:nvPicPr>
        <p:blipFill>
          <a:blip r:embed="rId4"/>
          <a:stretch>
            <a:fillRect/>
          </a:stretch>
        </p:blipFill>
        <p:spPr>
          <a:xfrm>
            <a:off x="4884730" y="656509"/>
            <a:ext cx="4242017" cy="2828563"/>
          </a:xfrm>
          <a:prstGeom prst="rect">
            <a:avLst/>
          </a:prstGeom>
        </p:spPr>
      </p:pic>
      <p:pic>
        <p:nvPicPr>
          <p:cNvPr id="10" name="Obrázok 9" descr="Obrázok, na ktorom je šport, športový zápas, volejbal, športové vybavenie&#10;&#10;Automaticky generovaný popis">
            <a:extLst>
              <a:ext uri="{FF2B5EF4-FFF2-40B4-BE49-F238E27FC236}">
                <a16:creationId xmlns:a16="http://schemas.microsoft.com/office/drawing/2014/main" id="{634A60ED-AF98-B27C-13A9-736CB4FF0BEE}"/>
              </a:ext>
            </a:extLst>
          </p:cNvPr>
          <p:cNvPicPr>
            <a:picLocks noChangeAspect="1"/>
          </p:cNvPicPr>
          <p:nvPr/>
        </p:nvPicPr>
        <p:blipFill>
          <a:blip r:embed="rId5"/>
          <a:stretch>
            <a:fillRect/>
          </a:stretch>
        </p:blipFill>
        <p:spPr>
          <a:xfrm>
            <a:off x="1" y="1518826"/>
            <a:ext cx="4222518" cy="2792139"/>
          </a:xfrm>
          <a:prstGeom prst="rect">
            <a:avLst/>
          </a:prstGeom>
        </p:spPr>
      </p:pic>
    </p:spTree>
    <p:extLst>
      <p:ext uri="{BB962C8B-B14F-4D97-AF65-F5344CB8AC3E}">
        <p14:creationId xmlns:p14="http://schemas.microsoft.com/office/powerpoint/2010/main" val="2567998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KOLEKTÍVNY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Volejbal</a:t>
            </a:r>
          </a:p>
        </p:txBody>
      </p:sp>
      <p:pic>
        <p:nvPicPr>
          <p:cNvPr id="4" name="Foto" descr="image.jpg"/>
          <p:cNvPicPr>
            <a:picLocks noChangeAspect="1"/>
          </p:cNvPicPr>
          <p:nvPr/>
        </p:nvPicPr>
        <p:blipFill>
          <a:blip r:embed="rId3"/>
          <a:srcRect l="28110" r="22110"/>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FIVB</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Podanie spoza zadnej čiary (9 m od siete)</a:t>
            </a:r>
          </a:p>
          <a:p>
            <a:pPr marL="201168" indent="-201168" algn="l">
              <a:spcAft>
                <a:spcPts val="700"/>
              </a:spcAft>
              <a:buClr>
                <a:srgbClr val="F7D331"/>
              </a:buClr>
              <a:buFont typeface="Arial"/>
              <a:buChar char="•"/>
            </a:pPr>
            <a:r>
              <a:rPr sz="1400" b="0" i="0">
                <a:solidFill>
                  <a:srgbClr val="FFFFFF"/>
                </a:solidFill>
              </a:rPr>
              <a:t>Štandardná lopta, sieť 2,43 / 2,24 m</a:t>
            </a:r>
          </a:p>
          <a:p>
            <a:pPr marL="201168" indent="-201168" algn="l">
              <a:spcAft>
                <a:spcPts val="700"/>
              </a:spcAft>
              <a:buClr>
                <a:srgbClr val="F7D331"/>
              </a:buClr>
              <a:buFont typeface="Arial"/>
              <a:buChar char="•"/>
            </a:pPr>
            <a:r>
              <a:rPr sz="1400" b="0" i="0">
                <a:solidFill>
                  <a:srgbClr val="FFFFFF"/>
                </a:solidFill>
              </a:rPr>
              <a:t>6 striedaní v sete</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Súťaž zručností: prsty, bager, podanie</a:t>
            </a:r>
          </a:p>
          <a:p>
            <a:pPr marL="201168" indent="-201168" algn="l">
              <a:spcAft>
                <a:spcPts val="700"/>
              </a:spcAft>
              <a:buClr>
                <a:srgbClr val="E32083"/>
              </a:buClr>
              <a:buFont typeface="Arial"/>
              <a:buChar char="•"/>
            </a:pPr>
            <a:r>
              <a:rPr sz="1400" b="0" i="0">
                <a:solidFill>
                  <a:srgbClr val="2B2B6B"/>
                </a:solidFill>
              </a:rPr>
              <a:t>Podanie môže byť bližšie (min. 4,5 m od siete)</a:t>
            </a:r>
          </a:p>
          <a:p>
            <a:pPr marL="201168" indent="-201168" algn="l">
              <a:spcAft>
                <a:spcPts val="700"/>
              </a:spcAft>
              <a:buClr>
                <a:srgbClr val="E32083"/>
              </a:buClr>
              <a:buFont typeface="Arial"/>
              <a:buChar char="•"/>
            </a:pPr>
            <a:r>
              <a:rPr sz="1400" b="0" i="0">
                <a:solidFill>
                  <a:srgbClr val="2B2B6B"/>
                </a:solidFill>
              </a:rPr>
              <a:t>Ľahšia lopta (do 226 g) mimo svetových hier</a:t>
            </a:r>
          </a:p>
          <a:p>
            <a:pPr marL="201168" indent="-201168" algn="l">
              <a:spcAft>
                <a:spcPts val="700"/>
              </a:spcAft>
              <a:buClr>
                <a:srgbClr val="E32083"/>
              </a:buClr>
              <a:buFont typeface="Arial"/>
              <a:buChar char="•"/>
            </a:pPr>
            <a:r>
              <a:rPr sz="1400" b="0" i="0">
                <a:solidFill>
                  <a:srgbClr val="2B2B6B"/>
                </a:solidFill>
              </a:rPr>
              <a:t>Až 12 striedaní v sete; rovnaká výška siete</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Strach z lopty je reálny – začnite s balónom alebo mäkkou loptou.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KOLEKTÍVNY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Basketbal</a:t>
            </a:r>
          </a:p>
        </p:txBody>
      </p:sp>
      <p:pic>
        <p:nvPicPr>
          <p:cNvPr id="4" name="Foto" descr="image.jpg"/>
          <p:cNvPicPr>
            <a:picLocks noChangeAspect="1"/>
          </p:cNvPicPr>
          <p:nvPr/>
        </p:nvPicPr>
        <p:blipFill>
          <a:blip r:embed="rId3"/>
          <a:srcRect l="29901" r="19901"/>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FIBA</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5 × 5, 4 × 10 min; 3x3 do 21 bodov</a:t>
            </a:r>
          </a:p>
          <a:p>
            <a:pPr marL="201168" indent="-201168" algn="l">
              <a:spcAft>
                <a:spcPts val="700"/>
              </a:spcAft>
              <a:buClr>
                <a:srgbClr val="F7D331"/>
              </a:buClr>
              <a:buFont typeface="Arial"/>
              <a:buChar char="•"/>
            </a:pPr>
            <a:r>
              <a:rPr sz="1400" b="0" i="0">
                <a:solidFill>
                  <a:srgbClr val="FFFFFF"/>
                </a:solidFill>
              </a:rPr>
              <a:t>Tréner rozhoduje, kto hrá</a:t>
            </a:r>
          </a:p>
          <a:p>
            <a:pPr marL="201168" indent="-201168" algn="l">
              <a:spcAft>
                <a:spcPts val="700"/>
              </a:spcAft>
              <a:buClr>
                <a:srgbClr val="F7D331"/>
              </a:buClr>
              <a:buFont typeface="Arial"/>
              <a:buChar char="•"/>
            </a:pPr>
            <a:r>
              <a:rPr sz="1400" b="0" i="0">
                <a:solidFill>
                  <a:srgbClr val="FFFFFF"/>
                </a:solidFill>
              </a:rPr>
              <a:t>Výkonnostné úrovne riešia ligy, nie divízie</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Zručnosti: prihrávka na terč, dribling 10 m, streľba zo 6 miest</a:t>
            </a:r>
          </a:p>
          <a:p>
            <a:pPr marL="201168" indent="-201168" algn="l">
              <a:spcAft>
                <a:spcPts val="700"/>
              </a:spcAft>
              <a:buClr>
                <a:srgbClr val="E32083"/>
              </a:buClr>
              <a:buFont typeface="Arial"/>
              <a:buChar char="•"/>
            </a:pPr>
            <a:r>
              <a:rPr sz="1400" b="0" i="0">
                <a:solidFill>
                  <a:srgbClr val="2B2B6B"/>
                </a:solidFill>
              </a:rPr>
              <a:t>Tímové zručnosti, 3x3 a 5 × 5, unifikovaný basketbal</a:t>
            </a:r>
          </a:p>
          <a:p>
            <a:pPr marL="201168" indent="-201168" algn="l">
              <a:spcAft>
                <a:spcPts val="700"/>
              </a:spcAft>
              <a:buClr>
                <a:srgbClr val="E32083"/>
              </a:buClr>
              <a:buFont typeface="Arial"/>
              <a:buChar char="•"/>
            </a:pPr>
            <a:r>
              <a:rPr sz="1400" b="0" i="0">
                <a:solidFill>
                  <a:srgbClr val="2B2B6B"/>
                </a:solidFill>
              </a:rPr>
              <a:t>Každý člen družstva musí hrať</a:t>
            </a:r>
          </a:p>
          <a:p>
            <a:pPr marL="201168" indent="-201168" algn="l">
              <a:spcAft>
                <a:spcPts val="700"/>
              </a:spcAft>
              <a:buClr>
                <a:srgbClr val="E32083"/>
              </a:buClr>
              <a:buFont typeface="Arial"/>
              <a:buChar char="•"/>
            </a:pPr>
            <a:r>
              <a:rPr sz="1400" b="0" i="0">
                <a:solidFill>
                  <a:srgbClr val="2B2B6B"/>
                </a:solidFill>
              </a:rPr>
              <a:t>Divízie podľa hodnotenia tímu a klasifikačných zápasov</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Hra = veľa podnetov naraz. Zjednodušte: jedna úloha pre jedného hráča.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KOLEKTÍVNY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Futbal</a:t>
            </a:r>
          </a:p>
        </p:txBody>
      </p:sp>
      <p:pic>
        <p:nvPicPr>
          <p:cNvPr id="4" name="Foto" descr="image.jpg"/>
          <p:cNvPicPr>
            <a:picLocks noChangeAspect="1"/>
          </p:cNvPicPr>
          <p:nvPr/>
        </p:nvPicPr>
        <p:blipFill>
          <a:blip r:embed="rId3"/>
          <a:srcRect l="19901" r="29901"/>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FIFA / IFAB</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11 × 11, 2 × 45 min, ofsajd</a:t>
            </a:r>
          </a:p>
          <a:p>
            <a:pPr marL="201168" indent="-201168" algn="l">
              <a:spcAft>
                <a:spcPts val="700"/>
              </a:spcAft>
              <a:buClr>
                <a:srgbClr val="F7D331"/>
              </a:buClr>
              <a:buFont typeface="Arial"/>
              <a:buChar char="•"/>
            </a:pPr>
            <a:r>
              <a:rPr sz="1400" b="0" i="0">
                <a:solidFill>
                  <a:srgbClr val="FFFFFF"/>
                </a:solidFill>
              </a:rPr>
              <a:t>Vystriedaný hráč sa nevracia</a:t>
            </a:r>
          </a:p>
          <a:p>
            <a:pPr marL="201168" indent="-201168" algn="l">
              <a:spcAft>
                <a:spcPts val="700"/>
              </a:spcAft>
              <a:buClr>
                <a:srgbClr val="F7D331"/>
              </a:buClr>
              <a:buFont typeface="Arial"/>
              <a:buChar char="•"/>
            </a:pPr>
            <a:r>
              <a:rPr sz="1400" b="0" i="0">
                <a:solidFill>
                  <a:srgbClr val="FFFFFF"/>
                </a:solidFill>
              </a:rPr>
              <a:t>Červená karta = do konca zápasu</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a:solidFill>
                  <a:srgbClr val="2B2B6B"/>
                </a:solidFill>
              </a:rPr>
              <a:t>5 × 5 (2 × 15 min), 7/8 × 7/8 (2 × 20 min), 11 × 11</a:t>
            </a:r>
          </a:p>
          <a:p>
            <a:pPr marL="201168" indent="-201168" algn="l">
              <a:spcAft>
                <a:spcPts val="700"/>
              </a:spcAft>
              <a:buClr>
                <a:srgbClr val="E32083"/>
              </a:buClr>
              <a:buFont typeface="Arial"/>
              <a:buChar char="•"/>
            </a:pPr>
            <a:r>
              <a:rPr sz="1400" b="0" i="0" dirty="0">
                <a:solidFill>
                  <a:srgbClr val="2B2B6B"/>
                </a:solidFill>
              </a:rPr>
              <a:t>V </a:t>
            </a:r>
            <a:r>
              <a:rPr sz="1400" b="0" i="0" dirty="0" err="1">
                <a:solidFill>
                  <a:srgbClr val="2B2B6B"/>
                </a:solidFill>
              </a:rPr>
              <a:t>malých</a:t>
            </a:r>
            <a:r>
              <a:rPr sz="1400" b="0" i="0" dirty="0">
                <a:solidFill>
                  <a:srgbClr val="2B2B6B"/>
                </a:solidFill>
              </a:rPr>
              <a:t> </a:t>
            </a:r>
            <a:r>
              <a:rPr sz="1400" b="0" i="0" dirty="0" err="1">
                <a:solidFill>
                  <a:srgbClr val="2B2B6B"/>
                </a:solidFill>
              </a:rPr>
              <a:t>formátoch</a:t>
            </a:r>
            <a:r>
              <a:rPr sz="1400" b="0" i="0" dirty="0">
                <a:solidFill>
                  <a:srgbClr val="2B2B6B"/>
                </a:solidFill>
              </a:rPr>
              <a:t> bez </a:t>
            </a:r>
            <a:r>
              <a:rPr sz="1400" b="0" i="0" dirty="0" err="1">
                <a:solidFill>
                  <a:srgbClr val="2B2B6B"/>
                </a:solidFill>
              </a:rPr>
              <a:t>ofsajdu</a:t>
            </a:r>
            <a:r>
              <a:rPr sz="1400" b="0" i="0" dirty="0">
                <a:solidFill>
                  <a:srgbClr val="2B2B6B"/>
                </a:solidFill>
              </a:rPr>
              <a:t>, </a:t>
            </a:r>
            <a:r>
              <a:rPr sz="1400" b="0" i="0" dirty="0" err="1">
                <a:solidFill>
                  <a:srgbClr val="2B2B6B"/>
                </a:solidFill>
              </a:rPr>
              <a:t>neobmedzené</a:t>
            </a:r>
            <a:r>
              <a:rPr sz="1400" b="0" i="0" dirty="0">
                <a:solidFill>
                  <a:srgbClr val="2B2B6B"/>
                </a:solidFill>
              </a:rPr>
              <a:t> </a:t>
            </a:r>
            <a:r>
              <a:rPr sz="1400" b="0" i="0" dirty="0" err="1">
                <a:solidFill>
                  <a:srgbClr val="2B2B6B"/>
                </a:solidFill>
              </a:rPr>
              <a:t>striedanie</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Vylúčenie</a:t>
            </a:r>
            <a:r>
              <a:rPr sz="1400" b="0" i="0" dirty="0">
                <a:solidFill>
                  <a:srgbClr val="2B2B6B"/>
                </a:solidFill>
              </a:rPr>
              <a:t> </a:t>
            </a:r>
            <a:r>
              <a:rPr sz="1400" b="0" i="0" dirty="0" err="1">
                <a:solidFill>
                  <a:srgbClr val="2B2B6B"/>
                </a:solidFill>
              </a:rPr>
              <a:t>len</a:t>
            </a:r>
            <a:r>
              <a:rPr sz="1400" b="0" i="0" dirty="0">
                <a:solidFill>
                  <a:srgbClr val="2B2B6B"/>
                </a:solidFill>
              </a:rPr>
              <a:t> </a:t>
            </a:r>
            <a:r>
              <a:rPr sz="1400" b="0" i="0" dirty="0" err="1">
                <a:solidFill>
                  <a:srgbClr val="2B2B6B"/>
                </a:solidFill>
              </a:rPr>
              <a:t>na</a:t>
            </a:r>
            <a:r>
              <a:rPr sz="1400" b="0" i="0" dirty="0">
                <a:solidFill>
                  <a:srgbClr val="2B2B6B"/>
                </a:solidFill>
              </a:rPr>
              <a:t> 2 min</a:t>
            </a:r>
          </a:p>
          <a:p>
            <a:pPr marL="201168" indent="-201168" algn="l">
              <a:spcAft>
                <a:spcPts val="700"/>
              </a:spcAft>
              <a:buClr>
                <a:srgbClr val="E32083"/>
              </a:buClr>
              <a:buFont typeface="Arial"/>
              <a:buChar char="•"/>
            </a:pPr>
            <a:r>
              <a:rPr sz="1400" b="0" i="0" dirty="0" err="1">
                <a:solidFill>
                  <a:srgbClr val="2B2B6B"/>
                </a:solidFill>
              </a:rPr>
              <a:t>Unifikovaný</a:t>
            </a:r>
            <a:r>
              <a:rPr sz="1400" b="0" i="0" dirty="0">
                <a:solidFill>
                  <a:srgbClr val="2B2B6B"/>
                </a:solidFill>
              </a:rPr>
              <a:t> </a:t>
            </a:r>
            <a:r>
              <a:rPr sz="1400" b="0" i="0" dirty="0" err="1">
                <a:solidFill>
                  <a:srgbClr val="2B2B6B"/>
                </a:solidFill>
              </a:rPr>
              <a:t>futbal</a:t>
            </a:r>
            <a:r>
              <a:rPr sz="1400" b="0" i="0" dirty="0">
                <a:solidFill>
                  <a:srgbClr val="2B2B6B"/>
                </a:solidFill>
              </a:rPr>
              <a:t>: 3 </a:t>
            </a:r>
            <a:r>
              <a:rPr sz="1400" b="0" i="0" dirty="0" err="1">
                <a:solidFill>
                  <a:srgbClr val="2B2B6B"/>
                </a:solidFill>
              </a:rPr>
              <a:t>športovci</a:t>
            </a:r>
            <a:r>
              <a:rPr sz="1400" b="0" i="0" dirty="0">
                <a:solidFill>
                  <a:srgbClr val="2B2B6B"/>
                </a:solidFill>
              </a:rPr>
              <a:t> + 2 </a:t>
            </a:r>
            <a:r>
              <a:rPr sz="1400" b="0" i="0" dirty="0" err="1">
                <a:solidFill>
                  <a:srgbClr val="2B2B6B"/>
                </a:solidFill>
              </a:rPr>
              <a:t>partneri</a:t>
            </a: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Hlavičky a súboje – poznajte zdravotný stav (AAI pri Downovom syndróme).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KOLEKTÍVNY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Florbal</a:t>
            </a:r>
          </a:p>
        </p:txBody>
      </p:sp>
      <p:pic>
        <p:nvPicPr>
          <p:cNvPr id="4" name="Foto" descr="image.jpg"/>
          <p:cNvPicPr>
            <a:picLocks noChangeAspect="1"/>
          </p:cNvPicPr>
          <p:nvPr/>
        </p:nvPicPr>
        <p:blipFill>
          <a:blip r:embed="rId3"/>
          <a:srcRect l="9910" r="39910"/>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IFF</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5 hráčov v poli + brankár, 3 × 20 min</a:t>
            </a:r>
          </a:p>
          <a:p>
            <a:pPr marL="201168" indent="-201168" algn="l">
              <a:spcAft>
                <a:spcPts val="700"/>
              </a:spcAft>
              <a:buClr>
                <a:srgbClr val="F7D331"/>
              </a:buClr>
              <a:buFont typeface="Arial"/>
              <a:buChar char="•"/>
            </a:pPr>
            <a:r>
              <a:rPr sz="1400" b="0" i="0">
                <a:solidFill>
                  <a:srgbClr val="FFFFFF"/>
                </a:solidFill>
              </a:rPr>
              <a:t>Ihrisko 40 × 20 m</a:t>
            </a:r>
          </a:p>
          <a:p>
            <a:pPr marL="201168" indent="-201168" algn="l">
              <a:spcAft>
                <a:spcPts val="700"/>
              </a:spcAft>
              <a:buClr>
                <a:srgbClr val="F7D331"/>
              </a:buClr>
              <a:buFont typeface="Arial"/>
              <a:buChar char="•"/>
            </a:pPr>
            <a:r>
              <a:rPr sz="1400" b="0" i="0">
                <a:solidFill>
                  <a:srgbClr val="FFFFFF"/>
                </a:solidFill>
              </a:rPr>
              <a:t>Rýchla hra, časté striedanie</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err="1">
                <a:solidFill>
                  <a:srgbClr val="2B2B6B"/>
                </a:solidFill>
              </a:rPr>
              <a:t>Formát</a:t>
            </a:r>
            <a:r>
              <a:rPr sz="1400" b="0" i="0" dirty="0">
                <a:solidFill>
                  <a:srgbClr val="2B2B6B"/>
                </a:solidFill>
              </a:rPr>
              <a:t> 4 × 4 </a:t>
            </a:r>
            <a:r>
              <a:rPr sz="1400" b="0" i="0" dirty="0" err="1">
                <a:solidFill>
                  <a:srgbClr val="2B2B6B"/>
                </a:solidFill>
              </a:rPr>
              <a:t>na</a:t>
            </a:r>
            <a:r>
              <a:rPr sz="1400" b="0" i="0" dirty="0">
                <a:solidFill>
                  <a:srgbClr val="2B2B6B"/>
                </a:solidFill>
              </a:rPr>
              <a:t> </a:t>
            </a:r>
            <a:r>
              <a:rPr sz="1400" b="0" i="0" dirty="0" err="1">
                <a:solidFill>
                  <a:srgbClr val="2B2B6B"/>
                </a:solidFill>
              </a:rPr>
              <a:t>malom</a:t>
            </a:r>
            <a:r>
              <a:rPr sz="1400" b="0" i="0" dirty="0">
                <a:solidFill>
                  <a:srgbClr val="2B2B6B"/>
                </a:solidFill>
              </a:rPr>
              <a:t> </a:t>
            </a:r>
            <a:r>
              <a:rPr sz="1400" b="0" i="0" dirty="0" err="1">
                <a:solidFill>
                  <a:srgbClr val="2B2B6B"/>
                </a:solidFill>
              </a:rPr>
              <a:t>ihrisku</a:t>
            </a:r>
            <a:r>
              <a:rPr sz="1400" b="0" i="0" dirty="0">
                <a:solidFill>
                  <a:srgbClr val="2B2B6B"/>
                </a:solidFill>
              </a:rPr>
              <a:t> (od 20 × 12 m), 2 × 7–15 min</a:t>
            </a:r>
          </a:p>
          <a:p>
            <a:pPr marL="201168" indent="-201168" algn="l">
              <a:spcAft>
                <a:spcPts val="700"/>
              </a:spcAft>
              <a:buClr>
                <a:srgbClr val="E32083"/>
              </a:buClr>
              <a:buFont typeface="Arial"/>
              <a:buChar char="•"/>
            </a:pPr>
            <a:r>
              <a:rPr sz="1400" b="0" i="0" dirty="0">
                <a:solidFill>
                  <a:srgbClr val="2B2B6B"/>
                </a:solidFill>
              </a:rPr>
              <a:t>Aj 6 × 6 (3 × 20 min) pre </a:t>
            </a:r>
            <a:r>
              <a:rPr sz="1400" b="0" i="0" dirty="0" err="1">
                <a:solidFill>
                  <a:srgbClr val="2B2B6B"/>
                </a:solidFill>
              </a:rPr>
              <a:t>výkonnejšie</a:t>
            </a:r>
            <a:r>
              <a:rPr sz="1400" b="0" i="0" dirty="0">
                <a:solidFill>
                  <a:srgbClr val="2B2B6B"/>
                </a:solidFill>
              </a:rPr>
              <a:t> </a:t>
            </a:r>
            <a:r>
              <a:rPr sz="1400" b="0" i="0" dirty="0" err="1">
                <a:solidFill>
                  <a:srgbClr val="2B2B6B"/>
                </a:solidFill>
              </a:rPr>
              <a:t>tímy</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Unifikovaný</a:t>
            </a:r>
            <a:r>
              <a:rPr sz="1400" b="0" i="0" dirty="0">
                <a:solidFill>
                  <a:srgbClr val="2B2B6B"/>
                </a:solidFill>
              </a:rPr>
              <a:t>: 3 </a:t>
            </a:r>
            <a:r>
              <a:rPr sz="1400" b="0" i="0" dirty="0" err="1">
                <a:solidFill>
                  <a:srgbClr val="2B2B6B"/>
                </a:solidFill>
              </a:rPr>
              <a:t>športovci</a:t>
            </a:r>
            <a:r>
              <a:rPr sz="1400" b="0" i="0" dirty="0">
                <a:solidFill>
                  <a:srgbClr val="2B2B6B"/>
                </a:solidFill>
              </a:rPr>
              <a:t> + 2 </a:t>
            </a:r>
            <a:r>
              <a:rPr sz="1400" b="0" i="0" dirty="0" err="1">
                <a:solidFill>
                  <a:srgbClr val="2B2B6B"/>
                </a:solidFill>
              </a:rPr>
              <a:t>partneri</a:t>
            </a:r>
            <a:r>
              <a:rPr sz="1400" b="0" i="0" dirty="0">
                <a:solidFill>
                  <a:srgbClr val="2B2B6B"/>
                </a:solidFill>
              </a:rPr>
              <a:t> </a:t>
            </a:r>
          </a:p>
          <a:p>
            <a:pPr marL="201168" indent="-201168" algn="l">
              <a:spcAft>
                <a:spcPts val="700"/>
              </a:spcAft>
              <a:buClr>
                <a:srgbClr val="E32083"/>
              </a:buClr>
              <a:buFont typeface="Arial"/>
              <a:buChar char="•"/>
            </a:pPr>
            <a:r>
              <a:rPr sz="1400" b="0" i="0" dirty="0" err="1">
                <a:solidFill>
                  <a:srgbClr val="2B2B6B"/>
                </a:solidFill>
              </a:rPr>
              <a:t>Klasifikačné</a:t>
            </a:r>
            <a:r>
              <a:rPr sz="1400" b="0" i="0" dirty="0">
                <a:solidFill>
                  <a:srgbClr val="2B2B6B"/>
                </a:solidFill>
              </a:rPr>
              <a:t> </a:t>
            </a:r>
            <a:r>
              <a:rPr sz="1400" b="0" i="0" dirty="0" err="1">
                <a:solidFill>
                  <a:srgbClr val="2B2B6B"/>
                </a:solidFill>
              </a:rPr>
              <a:t>zápasy</a:t>
            </a:r>
            <a:r>
              <a:rPr sz="1400" b="0" i="0" dirty="0">
                <a:solidFill>
                  <a:srgbClr val="2B2B6B"/>
                </a:solidFill>
              </a:rPr>
              <a:t> </a:t>
            </a:r>
            <a:r>
              <a:rPr sz="1400" b="0" i="0" dirty="0" err="1">
                <a:solidFill>
                  <a:srgbClr val="2B2B6B"/>
                </a:solidFill>
              </a:rPr>
              <a:t>na</a:t>
            </a:r>
            <a:r>
              <a:rPr sz="1400" b="0" i="0" dirty="0">
                <a:solidFill>
                  <a:srgbClr val="2B2B6B"/>
                </a:solidFill>
              </a:rPr>
              <a:t> </a:t>
            </a:r>
            <a:r>
              <a:rPr sz="1400" b="0" i="0" dirty="0" err="1">
                <a:solidFill>
                  <a:srgbClr val="2B2B6B"/>
                </a:solidFill>
              </a:rPr>
              <a:t>rozdelenie</a:t>
            </a:r>
            <a:r>
              <a:rPr sz="1400" b="0" i="0" dirty="0">
                <a:solidFill>
                  <a:srgbClr val="2B2B6B"/>
                </a:solidFill>
              </a:rPr>
              <a:t> do </a:t>
            </a:r>
            <a:r>
              <a:rPr sz="1400" b="0" i="0" dirty="0" err="1">
                <a:solidFill>
                  <a:srgbClr val="2B2B6B"/>
                </a:solidFill>
              </a:rPr>
              <a:t>divízií</a:t>
            </a: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Hokejka mení vzdialenosti – učte priestor a bezpečnú výšku hokejky.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781805" y="795815"/>
            <a:ext cx="10557364"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latin typeface="Amasis MT Pro Light" panose="020B0604020202020204" pitchFamily="18" charset="-18"/>
                <a:cs typeface="DaunPenh" panose="020B0604020202020204" pitchFamily="2" charset="0"/>
              </a:rPr>
              <a:t>Zimné</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individuálne</a:t>
            </a:r>
            <a:r>
              <a:rPr lang="en-US" sz="4000" b="1" dirty="0">
                <a:solidFill>
                  <a:schemeClr val="tx1"/>
                </a:solidFill>
                <a:latin typeface="Amasis MT Pro Light" panose="020B0604020202020204" pitchFamily="18" charset="-18"/>
                <a:cs typeface="DaunPenh" panose="020B0604020202020204" pitchFamily="2" charset="0"/>
              </a:rPr>
              <a:t> ŠPORTY </a:t>
            </a:r>
          </a:p>
          <a:p>
            <a:pPr marL="0" indent="0">
              <a:buNone/>
            </a:pPr>
            <a:r>
              <a:rPr lang="en-US" sz="4000" b="1" dirty="0" err="1">
                <a:solidFill>
                  <a:schemeClr val="tx1"/>
                </a:solidFill>
                <a:latin typeface="Amasis MT Pro Light" panose="020B0604020202020204" pitchFamily="18" charset="-18"/>
                <a:cs typeface="DaunPenh" panose="020B0604020202020204" pitchFamily="2" charset="0"/>
              </a:rPr>
              <a:t>Špeciálnych</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olympiád</a:t>
            </a:r>
            <a:endParaRPr lang="en-US" sz="4000"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šport, korčuľovanie na ľade, osoba, obuv&#10;&#10;Automaticky generovaný popis">
            <a:extLst>
              <a:ext uri="{FF2B5EF4-FFF2-40B4-BE49-F238E27FC236}">
                <a16:creationId xmlns:a16="http://schemas.microsoft.com/office/drawing/2014/main" id="{F476004C-78A5-190E-4F23-2AA799F59B31}"/>
              </a:ext>
            </a:extLst>
          </p:cNvPr>
          <p:cNvPicPr>
            <a:picLocks noChangeAspect="1"/>
          </p:cNvPicPr>
          <p:nvPr/>
        </p:nvPicPr>
        <p:blipFill>
          <a:blip r:embed="rId2"/>
          <a:stretch>
            <a:fillRect/>
          </a:stretch>
        </p:blipFill>
        <p:spPr>
          <a:xfrm>
            <a:off x="-1" y="2789210"/>
            <a:ext cx="6038883" cy="4123424"/>
          </a:xfrm>
          <a:prstGeom prst="rect">
            <a:avLst/>
          </a:prstGeom>
        </p:spPr>
      </p:pic>
      <p:pic>
        <p:nvPicPr>
          <p:cNvPr id="6" name="Obrázok 5" descr="Obrázok, na ktorom je šport, korčuľovanie na ľade, osoba, obuv&#10;&#10;Automaticky generovaný popis">
            <a:extLst>
              <a:ext uri="{FF2B5EF4-FFF2-40B4-BE49-F238E27FC236}">
                <a16:creationId xmlns:a16="http://schemas.microsoft.com/office/drawing/2014/main" id="{54003F5D-7DBF-1E65-A73F-97F3A5688D26}"/>
              </a:ext>
            </a:extLst>
          </p:cNvPr>
          <p:cNvPicPr>
            <a:picLocks noChangeAspect="1"/>
          </p:cNvPicPr>
          <p:nvPr/>
        </p:nvPicPr>
        <p:blipFill>
          <a:blip r:embed="rId3"/>
          <a:stretch>
            <a:fillRect/>
          </a:stretch>
        </p:blipFill>
        <p:spPr>
          <a:xfrm>
            <a:off x="5860868" y="2789210"/>
            <a:ext cx="6400144" cy="4123424"/>
          </a:xfrm>
          <a:prstGeom prst="rect">
            <a:avLst/>
          </a:prstGeom>
        </p:spPr>
      </p:pic>
    </p:spTree>
    <p:extLst>
      <p:ext uri="{BB962C8B-B14F-4D97-AF65-F5344CB8AC3E}">
        <p14:creationId xmlns:p14="http://schemas.microsoft.com/office/powerpoint/2010/main" val="855059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ZIMNÝ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Krasokorčuľovanie</a:t>
            </a:r>
          </a:p>
        </p:txBody>
      </p:sp>
      <p:pic>
        <p:nvPicPr>
          <p:cNvPr id="4" name="Foto" descr="image.jpg"/>
          <p:cNvPicPr>
            <a:picLocks noChangeAspect="1"/>
          </p:cNvPicPr>
          <p:nvPr/>
        </p:nvPicPr>
        <p:blipFill>
          <a:blip r:embed="rId3"/>
          <a:srcRect l="34299" r="14299"/>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ISU</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Trojité a štvorité skoky</a:t>
            </a:r>
          </a:p>
          <a:p>
            <a:pPr marL="201168" indent="-201168" algn="l">
              <a:spcAft>
                <a:spcPts val="700"/>
              </a:spcAft>
              <a:buClr>
                <a:srgbClr val="F7D331"/>
              </a:buClr>
              <a:buFont typeface="Arial"/>
              <a:buChar char="•"/>
            </a:pPr>
            <a:r>
              <a:rPr sz="1400" b="0" i="0">
                <a:solidFill>
                  <a:srgbClr val="FFFFFF"/>
                </a:solidFill>
              </a:rPr>
              <a:t>Krátky program + voľná jazda</a:t>
            </a:r>
          </a:p>
          <a:p>
            <a:pPr marL="201168" indent="-201168" algn="l">
              <a:spcAft>
                <a:spcPts val="700"/>
              </a:spcAft>
              <a:buClr>
                <a:srgbClr val="F7D331"/>
              </a:buClr>
              <a:buFont typeface="Arial"/>
              <a:buChar char="•"/>
            </a:pPr>
            <a:r>
              <a:rPr sz="1400" b="0" i="0">
                <a:solidFill>
                  <a:srgbClr val="FFFFFF"/>
                </a:solidFill>
              </a:rPr>
              <a:t>Hodnotenie IJS: technika + komponenty</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err="1">
                <a:solidFill>
                  <a:srgbClr val="2B2B6B"/>
                </a:solidFill>
              </a:rPr>
              <a:t>Úrovne</a:t>
            </a:r>
            <a:r>
              <a:rPr sz="1400" b="0" i="0" dirty="0">
                <a:solidFill>
                  <a:srgbClr val="2B2B6B"/>
                </a:solidFill>
              </a:rPr>
              <a:t> I–II bez </a:t>
            </a:r>
            <a:r>
              <a:rPr sz="1400" b="0" i="0" dirty="0" err="1">
                <a:solidFill>
                  <a:srgbClr val="2B2B6B"/>
                </a:solidFill>
              </a:rPr>
              <a:t>skokov</a:t>
            </a:r>
            <a:r>
              <a:rPr sz="1400" b="0" i="0" dirty="0">
                <a:solidFill>
                  <a:srgbClr val="2B2B6B"/>
                </a:solidFill>
              </a:rPr>
              <a:t>, III </a:t>
            </a:r>
            <a:r>
              <a:rPr sz="1400" b="0" i="0" dirty="0" err="1">
                <a:solidFill>
                  <a:srgbClr val="2B2B6B"/>
                </a:solidFill>
              </a:rPr>
              <a:t>jednoduché</a:t>
            </a:r>
            <a:r>
              <a:rPr sz="1400" b="0" i="0" dirty="0">
                <a:solidFill>
                  <a:srgbClr val="2B2B6B"/>
                </a:solidFill>
              </a:rPr>
              <a:t>, IV </a:t>
            </a:r>
            <a:r>
              <a:rPr sz="1400" b="0" i="0" dirty="0" err="1">
                <a:solidFill>
                  <a:srgbClr val="2B2B6B"/>
                </a:solidFill>
              </a:rPr>
              <a:t>aj</a:t>
            </a:r>
            <a:r>
              <a:rPr sz="1400" b="0" i="0" dirty="0">
                <a:solidFill>
                  <a:srgbClr val="2B2B6B"/>
                </a:solidFill>
              </a:rPr>
              <a:t> </a:t>
            </a:r>
            <a:r>
              <a:rPr sz="1400" b="0" i="0" dirty="0" err="1">
                <a:solidFill>
                  <a:srgbClr val="2B2B6B"/>
                </a:solidFill>
              </a:rPr>
              <a:t>dvojité</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Páry</a:t>
            </a:r>
            <a:r>
              <a:rPr sz="1400" b="0" i="0" dirty="0">
                <a:solidFill>
                  <a:srgbClr val="2B2B6B"/>
                </a:solidFill>
              </a:rPr>
              <a:t>, </a:t>
            </a:r>
            <a:r>
              <a:rPr sz="1400" b="0" i="0" dirty="0" err="1">
                <a:solidFill>
                  <a:srgbClr val="2B2B6B"/>
                </a:solidFill>
              </a:rPr>
              <a:t>tanec</a:t>
            </a:r>
            <a:r>
              <a:rPr sz="1400" b="0" i="0" dirty="0">
                <a:solidFill>
                  <a:srgbClr val="2B2B6B"/>
                </a:solidFill>
              </a:rPr>
              <a:t> </a:t>
            </a:r>
            <a:r>
              <a:rPr sz="1400" b="0" i="0" dirty="0" err="1">
                <a:solidFill>
                  <a:srgbClr val="2B2B6B"/>
                </a:solidFill>
              </a:rPr>
              <a:t>na</a:t>
            </a:r>
            <a:r>
              <a:rPr sz="1400" b="0" i="0" dirty="0">
                <a:solidFill>
                  <a:srgbClr val="2B2B6B"/>
                </a:solidFill>
              </a:rPr>
              <a:t> </a:t>
            </a:r>
            <a:r>
              <a:rPr sz="1400" b="0" i="0" dirty="0" err="1">
                <a:solidFill>
                  <a:srgbClr val="2B2B6B"/>
                </a:solidFill>
              </a:rPr>
              <a:t>ľade</a:t>
            </a:r>
            <a:r>
              <a:rPr sz="1400" b="0" i="0" dirty="0">
                <a:solidFill>
                  <a:srgbClr val="2B2B6B"/>
                </a:solidFill>
              </a:rPr>
              <a:t>, </a:t>
            </a:r>
            <a:r>
              <a:rPr sz="1400" b="0" i="0" dirty="0" err="1">
                <a:solidFill>
                  <a:srgbClr val="2B2B6B"/>
                </a:solidFill>
              </a:rPr>
              <a:t>unifikované</a:t>
            </a:r>
            <a:r>
              <a:rPr sz="1400" b="0" i="0" dirty="0">
                <a:solidFill>
                  <a:srgbClr val="2B2B6B"/>
                </a:solidFill>
              </a:rPr>
              <a:t> </a:t>
            </a:r>
            <a:r>
              <a:rPr sz="1400" b="0" i="0" dirty="0" err="1">
                <a:solidFill>
                  <a:srgbClr val="2B2B6B"/>
                </a:solidFill>
              </a:rPr>
              <a:t>páry</a:t>
            </a:r>
            <a:r>
              <a:rPr sz="1400" b="0" i="0" dirty="0">
                <a:solidFill>
                  <a:srgbClr val="2B2B6B"/>
                </a:solidFill>
              </a:rPr>
              <a:t> a synchro</a:t>
            </a:r>
          </a:p>
          <a:p>
            <a:pPr marL="201168" indent="-201168" algn="l">
              <a:spcAft>
                <a:spcPts val="700"/>
              </a:spcAft>
              <a:buClr>
                <a:srgbClr val="E32083"/>
              </a:buClr>
              <a:buFont typeface="Arial"/>
              <a:buChar char="•"/>
            </a:pPr>
            <a:r>
              <a:rPr sz="1400" b="0" i="0" dirty="0" err="1">
                <a:solidFill>
                  <a:srgbClr val="2B2B6B"/>
                </a:solidFill>
              </a:rPr>
              <a:t>Jazda</a:t>
            </a:r>
            <a:r>
              <a:rPr sz="1400" b="0" i="0" dirty="0">
                <a:solidFill>
                  <a:srgbClr val="2B2B6B"/>
                </a:solidFill>
              </a:rPr>
              <a:t> 1:30 (</a:t>
            </a:r>
            <a:r>
              <a:rPr sz="1400" b="0" i="0" dirty="0" err="1">
                <a:solidFill>
                  <a:srgbClr val="2B2B6B"/>
                </a:solidFill>
              </a:rPr>
              <a:t>úroveň</a:t>
            </a:r>
            <a:r>
              <a:rPr sz="1400" b="0" i="0" dirty="0">
                <a:solidFill>
                  <a:srgbClr val="2B2B6B"/>
                </a:solidFill>
              </a:rPr>
              <a:t> I) </a:t>
            </a:r>
            <a:r>
              <a:rPr sz="1400" b="0" i="0" dirty="0" err="1">
                <a:solidFill>
                  <a:srgbClr val="2B2B6B"/>
                </a:solidFill>
              </a:rPr>
              <a:t>až</a:t>
            </a:r>
            <a:r>
              <a:rPr sz="1400" b="0" i="0" dirty="0">
                <a:solidFill>
                  <a:srgbClr val="2B2B6B"/>
                </a:solidFill>
              </a:rPr>
              <a:t> 3:10 (</a:t>
            </a:r>
            <a:r>
              <a:rPr sz="1400" b="0" i="0" dirty="0" err="1">
                <a:solidFill>
                  <a:srgbClr val="2B2B6B"/>
                </a:solidFill>
              </a:rPr>
              <a:t>úroveň</a:t>
            </a:r>
            <a:r>
              <a:rPr sz="1400" b="0" i="0" dirty="0">
                <a:solidFill>
                  <a:srgbClr val="2B2B6B"/>
                </a:solidFill>
              </a:rPr>
              <a:t> IV)</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Trénujte s hudbou zo súťaže a v kostýme – nič nové v deň pretekov.</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ZIMNÝ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000" b="1" i="0">
                <a:solidFill>
                  <a:srgbClr val="FFFFFF"/>
                </a:solidFill>
              </a:rPr>
              <a:t>Rýchlokorčuľovanie (short track)</a:t>
            </a:r>
          </a:p>
        </p:txBody>
      </p:sp>
      <p:pic>
        <p:nvPicPr>
          <p:cNvPr id="4" name="Foto" descr="image.jpg"/>
          <p:cNvPicPr>
            <a:picLocks noChangeAspect="1"/>
          </p:cNvPicPr>
          <p:nvPr/>
        </p:nvPicPr>
        <p:blipFill>
          <a:blip r:embed="rId3"/>
          <a:srcRect l="25749" r="25749"/>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ISU</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500, 1000, 1500 m a štafety</a:t>
            </a:r>
          </a:p>
          <a:p>
            <a:pPr marL="201168" indent="-201168" algn="l">
              <a:spcAft>
                <a:spcPts val="700"/>
              </a:spcAft>
              <a:buClr>
                <a:srgbClr val="F7D331"/>
              </a:buClr>
              <a:buFont typeface="Arial"/>
              <a:buChar char="•"/>
            </a:pPr>
            <a:r>
              <a:rPr sz="1400" b="0" i="0">
                <a:solidFill>
                  <a:srgbClr val="FFFFFF"/>
                </a:solidFill>
              </a:rPr>
              <a:t>Dráha 111,12 m, hromadný štart</a:t>
            </a:r>
          </a:p>
          <a:p>
            <a:pPr marL="201168" indent="-201168" algn="l">
              <a:spcAft>
                <a:spcPts val="700"/>
              </a:spcAft>
              <a:buClr>
                <a:srgbClr val="F7D331"/>
              </a:buClr>
              <a:buFont typeface="Arial"/>
              <a:buChar char="•"/>
            </a:pPr>
            <a:r>
              <a:rPr sz="1400" b="0" i="0">
                <a:solidFill>
                  <a:srgbClr val="FFFFFF"/>
                </a:solidFill>
              </a:rPr>
              <a:t>Rýchlosť nad 40 km/h</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a:solidFill>
                  <a:srgbClr val="2B2B6B"/>
                </a:solidFill>
              </a:rPr>
              <a:t>Aj 25 m </a:t>
            </a:r>
            <a:r>
              <a:rPr sz="1400" b="0" i="0" dirty="0" err="1">
                <a:solidFill>
                  <a:srgbClr val="2B2B6B"/>
                </a:solidFill>
              </a:rPr>
              <a:t>rovinka</a:t>
            </a:r>
            <a:r>
              <a:rPr sz="1400" b="0" i="0" dirty="0">
                <a:solidFill>
                  <a:srgbClr val="2B2B6B"/>
                </a:solidFill>
              </a:rPr>
              <a:t> a 55 m </a:t>
            </a:r>
            <a:r>
              <a:rPr sz="1400" b="0" i="0" dirty="0" err="1">
                <a:solidFill>
                  <a:srgbClr val="2B2B6B"/>
                </a:solidFill>
              </a:rPr>
              <a:t>polkolo</a:t>
            </a:r>
            <a:endParaRPr sz="1400" b="0" i="0" dirty="0">
              <a:solidFill>
                <a:srgbClr val="2B2B6B"/>
              </a:solidFill>
            </a:endParaRPr>
          </a:p>
          <a:p>
            <a:pPr marL="201168" indent="-201168" algn="l">
              <a:spcAft>
                <a:spcPts val="700"/>
              </a:spcAft>
              <a:buClr>
                <a:srgbClr val="E32083"/>
              </a:buClr>
              <a:buFont typeface="Arial"/>
              <a:buChar char="•"/>
            </a:pPr>
            <a:r>
              <a:rPr sz="1400" b="0" i="0" dirty="0">
                <a:solidFill>
                  <a:srgbClr val="2B2B6B"/>
                </a:solidFill>
              </a:rPr>
              <a:t>111–1500 m, </a:t>
            </a:r>
            <a:r>
              <a:rPr sz="1400" b="0" i="0" dirty="0" err="1">
                <a:solidFill>
                  <a:srgbClr val="2B2B6B"/>
                </a:solidFill>
              </a:rPr>
              <a:t>štafety</a:t>
            </a:r>
            <a:r>
              <a:rPr sz="1400" b="0" i="0" dirty="0">
                <a:solidFill>
                  <a:srgbClr val="2B2B6B"/>
                </a:solidFill>
              </a:rPr>
              <a:t> </a:t>
            </a:r>
            <a:r>
              <a:rPr sz="1400" b="0" i="0" dirty="0" err="1">
                <a:solidFill>
                  <a:srgbClr val="2B2B6B"/>
                </a:solidFill>
              </a:rPr>
              <a:t>aj</a:t>
            </a:r>
            <a:r>
              <a:rPr sz="1400" b="0" i="0" dirty="0">
                <a:solidFill>
                  <a:srgbClr val="2B2B6B"/>
                </a:solidFill>
              </a:rPr>
              <a:t> </a:t>
            </a:r>
            <a:r>
              <a:rPr sz="1400" b="0" i="0" dirty="0" err="1">
                <a:solidFill>
                  <a:srgbClr val="2B2B6B"/>
                </a:solidFill>
              </a:rPr>
              <a:t>unifikované</a:t>
            </a:r>
            <a:r>
              <a:rPr sz="1400" b="0" i="0" dirty="0">
                <a:solidFill>
                  <a:srgbClr val="2B2B6B"/>
                </a:solidFill>
              </a:rPr>
              <a:t> </a:t>
            </a:r>
            <a:r>
              <a:rPr lang="sk-SK" sz="1400" b="0" i="0" dirty="0">
                <a:solidFill>
                  <a:srgbClr val="2B2B6B"/>
                </a:solidFill>
              </a:rPr>
              <a:t>    </a:t>
            </a:r>
            <a:r>
              <a:rPr sz="1400" b="0" i="0" dirty="0">
                <a:solidFill>
                  <a:srgbClr val="2B2B6B"/>
                </a:solidFill>
              </a:rPr>
              <a:t>(2 + 2)</a:t>
            </a:r>
          </a:p>
          <a:p>
            <a:pPr marL="201168" indent="-201168" algn="l">
              <a:spcAft>
                <a:spcPts val="700"/>
              </a:spcAft>
              <a:buClr>
                <a:srgbClr val="E32083"/>
              </a:buClr>
              <a:buFont typeface="Arial"/>
              <a:buChar char="•"/>
            </a:pPr>
            <a:r>
              <a:rPr sz="1400" b="0" i="0" dirty="0" err="1">
                <a:solidFill>
                  <a:srgbClr val="2B2B6B"/>
                </a:solidFill>
              </a:rPr>
              <a:t>Povinná</a:t>
            </a:r>
            <a:r>
              <a:rPr sz="1400" b="0" i="0" dirty="0">
                <a:solidFill>
                  <a:srgbClr val="2B2B6B"/>
                </a:solidFill>
              </a:rPr>
              <a:t> </a:t>
            </a:r>
            <a:r>
              <a:rPr sz="1400" b="0" i="0" dirty="0" err="1">
                <a:solidFill>
                  <a:srgbClr val="2B2B6B"/>
                </a:solidFill>
              </a:rPr>
              <a:t>ochrana</a:t>
            </a:r>
            <a:r>
              <a:rPr sz="1400" b="0" i="0" dirty="0">
                <a:solidFill>
                  <a:srgbClr val="2B2B6B"/>
                </a:solidFill>
              </a:rPr>
              <a:t> </a:t>
            </a:r>
            <a:r>
              <a:rPr sz="1400" b="0" i="0" dirty="0" err="1">
                <a:solidFill>
                  <a:srgbClr val="2B2B6B"/>
                </a:solidFill>
              </a:rPr>
              <a:t>proti</a:t>
            </a:r>
            <a:r>
              <a:rPr sz="1400" b="0" i="0" dirty="0">
                <a:solidFill>
                  <a:srgbClr val="2B2B6B"/>
                </a:solidFill>
              </a:rPr>
              <a:t> </a:t>
            </a:r>
            <a:r>
              <a:rPr sz="1400" b="0" i="0" dirty="0" err="1">
                <a:solidFill>
                  <a:srgbClr val="2B2B6B"/>
                </a:solidFill>
              </a:rPr>
              <a:t>porezaniu</a:t>
            </a:r>
            <a:r>
              <a:rPr sz="1400" b="0" i="0" dirty="0">
                <a:solidFill>
                  <a:srgbClr val="2B2B6B"/>
                </a:solidFill>
              </a:rPr>
              <a:t>: </a:t>
            </a:r>
            <a:r>
              <a:rPr sz="1400" b="0" i="0" dirty="0" err="1">
                <a:solidFill>
                  <a:srgbClr val="2B2B6B"/>
                </a:solidFill>
              </a:rPr>
              <a:t>krk</a:t>
            </a:r>
            <a:r>
              <a:rPr sz="1400" b="0" i="0" dirty="0">
                <a:solidFill>
                  <a:srgbClr val="2B2B6B"/>
                </a:solidFill>
              </a:rPr>
              <a:t>, </a:t>
            </a:r>
            <a:r>
              <a:rPr sz="1400" b="0" i="0" dirty="0" err="1">
                <a:solidFill>
                  <a:srgbClr val="2B2B6B"/>
                </a:solidFill>
              </a:rPr>
              <a:t>rukavice</a:t>
            </a:r>
            <a:r>
              <a:rPr sz="1400" b="0" i="0" dirty="0">
                <a:solidFill>
                  <a:srgbClr val="2B2B6B"/>
                </a:solidFill>
              </a:rPr>
              <a:t>, </a:t>
            </a:r>
            <a:r>
              <a:rPr sz="1400" b="0" i="0" dirty="0" err="1">
                <a:solidFill>
                  <a:srgbClr val="2B2B6B"/>
                </a:solidFill>
              </a:rPr>
              <a:t>holene</a:t>
            </a:r>
            <a:endParaRPr sz="1400" b="0" i="0" dirty="0">
              <a:solidFill>
                <a:srgbClr val="2B2B6B"/>
              </a:solidFill>
            </a:endParaRP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Ochranu oblečte vždy v rovnakom poradí – je súčasťou rutiny.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781805" y="795815"/>
            <a:ext cx="10557364"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latin typeface="Amasis MT Pro Light" panose="020B0604020202020204" pitchFamily="18" charset="-18"/>
                <a:cs typeface="DaunPenh" panose="020B0604020202020204" pitchFamily="2" charset="0"/>
              </a:rPr>
              <a:t>Zimné</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individuálne</a:t>
            </a:r>
            <a:r>
              <a:rPr lang="en-US" sz="4000" b="1" dirty="0">
                <a:solidFill>
                  <a:schemeClr val="tx1"/>
                </a:solidFill>
                <a:latin typeface="Amasis MT Pro Light" panose="020B0604020202020204" pitchFamily="18" charset="-18"/>
                <a:cs typeface="DaunPenh" panose="020B0604020202020204" pitchFamily="2" charset="0"/>
              </a:rPr>
              <a:t> ŠPORTY </a:t>
            </a:r>
          </a:p>
          <a:p>
            <a:pPr marL="0" indent="0">
              <a:buNone/>
            </a:pPr>
            <a:r>
              <a:rPr lang="en-US" sz="4000" b="1" dirty="0" err="1">
                <a:solidFill>
                  <a:schemeClr val="tx1"/>
                </a:solidFill>
                <a:latin typeface="Amasis MT Pro Light" panose="020B0604020202020204" pitchFamily="18" charset="-18"/>
                <a:cs typeface="DaunPenh" panose="020B0604020202020204" pitchFamily="2" charset="0"/>
              </a:rPr>
              <a:t>Špeciálnych</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olympiá</a:t>
            </a:r>
            <a:r>
              <a:rPr lang="sk-SK" sz="4000" b="1" dirty="0">
                <a:solidFill>
                  <a:schemeClr val="tx1"/>
                </a:solidFill>
                <a:latin typeface="Amasis MT Pro Light" panose="020B0604020202020204" pitchFamily="18" charset="-18"/>
                <a:cs typeface="DaunPenh" panose="020B0604020202020204" pitchFamily="2" charset="0"/>
              </a:rPr>
              <a:t>d</a:t>
            </a:r>
            <a:endParaRPr lang="en-US" sz="4000"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exteriér, lyžovanie, osoba, nebo&#10;&#10;Automaticky generovaný popis">
            <a:extLst>
              <a:ext uri="{FF2B5EF4-FFF2-40B4-BE49-F238E27FC236}">
                <a16:creationId xmlns:a16="http://schemas.microsoft.com/office/drawing/2014/main" id="{59F28DB6-5486-018B-BDCE-2E4FF9F6EC7B}"/>
              </a:ext>
            </a:extLst>
          </p:cNvPr>
          <p:cNvPicPr>
            <a:picLocks noChangeAspect="1"/>
          </p:cNvPicPr>
          <p:nvPr/>
        </p:nvPicPr>
        <p:blipFill>
          <a:blip r:embed="rId2"/>
          <a:stretch>
            <a:fillRect/>
          </a:stretch>
        </p:blipFill>
        <p:spPr>
          <a:xfrm>
            <a:off x="7095184" y="3035388"/>
            <a:ext cx="5096816" cy="3822612"/>
          </a:xfrm>
          <a:prstGeom prst="rect">
            <a:avLst/>
          </a:prstGeom>
        </p:spPr>
      </p:pic>
      <p:pic>
        <p:nvPicPr>
          <p:cNvPr id="6" name="Obrázok 5" descr="Obrázok, na ktorom je exteriér, osoba, sneh, strom&#10;&#10;Automaticky generovaný popis">
            <a:extLst>
              <a:ext uri="{FF2B5EF4-FFF2-40B4-BE49-F238E27FC236}">
                <a16:creationId xmlns:a16="http://schemas.microsoft.com/office/drawing/2014/main" id="{57D43C60-0B1B-EB9F-20D7-7A1C7F32D761}"/>
              </a:ext>
            </a:extLst>
          </p:cNvPr>
          <p:cNvPicPr>
            <a:picLocks noChangeAspect="1"/>
          </p:cNvPicPr>
          <p:nvPr/>
        </p:nvPicPr>
        <p:blipFill rotWithShape="1">
          <a:blip r:embed="rId3"/>
          <a:srcRect t="31207"/>
          <a:stretch/>
        </p:blipFill>
        <p:spPr>
          <a:xfrm>
            <a:off x="0" y="2261558"/>
            <a:ext cx="2870785" cy="2633185"/>
          </a:xfrm>
          <a:prstGeom prst="rect">
            <a:avLst/>
          </a:prstGeom>
        </p:spPr>
      </p:pic>
      <p:pic>
        <p:nvPicPr>
          <p:cNvPr id="8" name="Obrázok 7" descr="Obrázok, na ktorom je exteriér, sneh, osoba, šport&#10;&#10;Automaticky generovaný popis">
            <a:extLst>
              <a:ext uri="{FF2B5EF4-FFF2-40B4-BE49-F238E27FC236}">
                <a16:creationId xmlns:a16="http://schemas.microsoft.com/office/drawing/2014/main" id="{1C37C963-6536-86C8-73B9-AAC7BFDE71F3}"/>
              </a:ext>
            </a:extLst>
          </p:cNvPr>
          <p:cNvPicPr>
            <a:picLocks noChangeAspect="1"/>
          </p:cNvPicPr>
          <p:nvPr/>
        </p:nvPicPr>
        <p:blipFill>
          <a:blip r:embed="rId4"/>
          <a:stretch>
            <a:fillRect/>
          </a:stretch>
        </p:blipFill>
        <p:spPr>
          <a:xfrm>
            <a:off x="4449086" y="2209137"/>
            <a:ext cx="4474898" cy="2983265"/>
          </a:xfrm>
          <a:prstGeom prst="rect">
            <a:avLst/>
          </a:prstGeom>
        </p:spPr>
      </p:pic>
      <p:pic>
        <p:nvPicPr>
          <p:cNvPr id="10" name="Obrázok 9" descr="Obrázok, na ktorom je lyžovanie, exteriér, šport, sneh&#10;&#10;Automaticky generovaný popis">
            <a:extLst>
              <a:ext uri="{FF2B5EF4-FFF2-40B4-BE49-F238E27FC236}">
                <a16:creationId xmlns:a16="http://schemas.microsoft.com/office/drawing/2014/main" id="{A1CCD64A-5281-E47C-40D2-8D9E0F1C14FB}"/>
              </a:ext>
            </a:extLst>
          </p:cNvPr>
          <p:cNvPicPr>
            <a:picLocks noChangeAspect="1"/>
          </p:cNvPicPr>
          <p:nvPr/>
        </p:nvPicPr>
        <p:blipFill>
          <a:blip r:embed="rId5"/>
          <a:stretch>
            <a:fillRect/>
          </a:stretch>
        </p:blipFill>
        <p:spPr>
          <a:xfrm>
            <a:off x="1573571" y="4135703"/>
            <a:ext cx="4083446" cy="2722297"/>
          </a:xfrm>
          <a:prstGeom prst="rect">
            <a:avLst/>
          </a:prstGeom>
        </p:spPr>
      </p:pic>
    </p:spTree>
    <p:extLst>
      <p:ext uri="{BB962C8B-B14F-4D97-AF65-F5344CB8AC3E}">
        <p14:creationId xmlns:p14="http://schemas.microsoft.com/office/powerpoint/2010/main" val="11440867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ZIMNÝ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Snežnice</a:t>
            </a:r>
          </a:p>
        </p:txBody>
      </p:sp>
      <p:pic>
        <p:nvPicPr>
          <p:cNvPr id="4" name="Foto" descr="image.jpg"/>
          <p:cNvPicPr>
            <a:picLocks noChangeAspect="1"/>
          </p:cNvPicPr>
          <p:nvPr/>
        </p:nvPicPr>
        <p:blipFill>
          <a:blip r:embed="rId3"/>
          <a:srcRect b="373"/>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Trailové preteky na snežniciach</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Trailové a horské preteky v teréne</a:t>
            </a:r>
          </a:p>
          <a:p>
            <a:pPr marL="201168" indent="-201168" algn="l">
              <a:spcAft>
                <a:spcPts val="700"/>
              </a:spcAft>
              <a:buClr>
                <a:srgbClr val="F7D331"/>
              </a:buClr>
              <a:buFont typeface="Arial"/>
              <a:buChar char="•"/>
            </a:pPr>
            <a:r>
              <a:rPr sz="1400" b="0" i="0">
                <a:solidFill>
                  <a:srgbClr val="FFFFFF"/>
                </a:solidFill>
              </a:rPr>
              <a:t>Dlhé trate, často 10 km a viac</a:t>
            </a:r>
          </a:p>
          <a:p>
            <a:pPr marL="201168" indent="-201168" algn="l">
              <a:spcAft>
                <a:spcPts val="700"/>
              </a:spcAft>
              <a:buClr>
                <a:srgbClr val="F7D331"/>
              </a:buClr>
              <a:buFont typeface="Arial"/>
              <a:buChar char="•"/>
            </a:pPr>
            <a:r>
              <a:rPr sz="1400" b="0" i="0">
                <a:solidFill>
                  <a:srgbClr val="FFFFFF"/>
                </a:solidFill>
              </a:rPr>
              <a:t>Málo rozšírený súťažný šport</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SOI je pre tento šport medzinárodným riadiacim orgánom</a:t>
            </a:r>
          </a:p>
          <a:p>
            <a:pPr marL="201168" indent="-201168" algn="l">
              <a:spcAft>
                <a:spcPts val="700"/>
              </a:spcAft>
              <a:buClr>
                <a:srgbClr val="E32083"/>
              </a:buClr>
              <a:buFont typeface="Arial"/>
              <a:buChar char="•"/>
            </a:pPr>
            <a:r>
              <a:rPr sz="1400" b="0" i="0">
                <a:solidFill>
                  <a:srgbClr val="2B2B6B"/>
                </a:solidFill>
              </a:rPr>
              <a:t>Trate 25 m – 1600 m, 5 a 10 km</a:t>
            </a:r>
          </a:p>
          <a:p>
            <a:pPr marL="201168" indent="-201168" algn="l">
              <a:spcAft>
                <a:spcPts val="700"/>
              </a:spcAft>
              <a:buClr>
                <a:srgbClr val="E32083"/>
              </a:buClr>
              <a:buFont typeface="Arial"/>
              <a:buChar char="•"/>
            </a:pPr>
            <a:r>
              <a:rPr sz="1400" b="0" i="0">
                <a:solidFill>
                  <a:srgbClr val="2B2B6B"/>
                </a:solidFill>
              </a:rPr>
              <a:t>Štafety 4 × 50 až 4 × 400 m, aj unifikované</a:t>
            </a:r>
          </a:p>
          <a:p>
            <a:pPr marL="201168" indent="-201168" algn="l">
              <a:spcAft>
                <a:spcPts val="700"/>
              </a:spcAft>
              <a:buClr>
                <a:srgbClr val="E32083"/>
              </a:buClr>
              <a:buFont typeface="Arial"/>
              <a:buChar char="•"/>
            </a:pPr>
            <a:r>
              <a:rPr sz="1400" b="0" i="0">
                <a:solidFill>
                  <a:srgbClr val="2B2B6B"/>
                </a:solidFill>
              </a:rPr>
              <a:t>Snežnica min. 17,8 × 50,8 cm, bez pridaných hrotov</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Najdostupnejší zimný šport – stačí sneh. Ideálny vstup do zimnej sezóny.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ZIMNÝ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Alpské lyžovanie</a:t>
            </a:r>
          </a:p>
        </p:txBody>
      </p:sp>
      <p:pic>
        <p:nvPicPr>
          <p:cNvPr id="4" name="Foto" descr="image.jpg"/>
          <p:cNvPicPr>
            <a:picLocks noChangeAspect="1"/>
          </p:cNvPicPr>
          <p:nvPr/>
        </p:nvPicPr>
        <p:blipFill>
          <a:blip r:embed="rId3"/>
          <a:srcRect l="24906" r="24906"/>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FIS</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Zjazd, super-G, obrovský slalom, slalom</a:t>
            </a:r>
          </a:p>
          <a:p>
            <a:pPr marL="201168" indent="-201168" algn="l">
              <a:spcAft>
                <a:spcPts val="700"/>
              </a:spcAft>
              <a:buClr>
                <a:srgbClr val="F7D331"/>
              </a:buClr>
              <a:buFont typeface="Arial"/>
              <a:buChar char="•"/>
            </a:pPr>
            <a:r>
              <a:rPr sz="1400" b="0" i="0">
                <a:solidFill>
                  <a:srgbClr val="FFFFFF"/>
                </a:solidFill>
              </a:rPr>
              <a:t>Svahy s prevýšením stoviek metrov</a:t>
            </a:r>
          </a:p>
          <a:p>
            <a:pPr marL="201168" indent="-201168" algn="l">
              <a:spcAft>
                <a:spcPts val="700"/>
              </a:spcAft>
              <a:buClr>
                <a:srgbClr val="F7D331"/>
              </a:buClr>
              <a:buFont typeface="Arial"/>
              <a:buChar char="•"/>
            </a:pPr>
            <a:r>
              <a:rPr sz="1400" b="0" i="0">
                <a:solidFill>
                  <a:srgbClr val="FFFFFF"/>
                </a:solidFill>
              </a:rPr>
              <a:t>Desiatky brán</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Začiatočníci: 10 m chôdza, glide, super glide</a:t>
            </a:r>
          </a:p>
          <a:p>
            <a:pPr marL="201168" indent="-201168" algn="l">
              <a:spcAft>
                <a:spcPts val="700"/>
              </a:spcAft>
              <a:buClr>
                <a:srgbClr val="E32083"/>
              </a:buClr>
              <a:buFont typeface="Arial"/>
              <a:buChar char="•"/>
            </a:pPr>
            <a:r>
              <a:rPr sz="1400" b="0" i="0">
                <a:solidFill>
                  <a:srgbClr val="2B2B6B"/>
                </a:solidFill>
              </a:rPr>
              <a:t>Úrovne novice / intermediate / advanced</a:t>
            </a:r>
          </a:p>
          <a:p>
            <a:pPr marL="201168" indent="-201168" algn="l">
              <a:spcAft>
                <a:spcPts val="700"/>
              </a:spcAft>
              <a:buClr>
                <a:srgbClr val="E32083"/>
              </a:buClr>
              <a:buFont typeface="Arial"/>
              <a:buChar char="•"/>
            </a:pPr>
            <a:r>
              <a:rPr sz="1400" b="0" i="0">
                <a:solidFill>
                  <a:srgbClr val="2B2B6B"/>
                </a:solidFill>
              </a:rPr>
              <a:t>Novice: 5–15 brán, prevýšenie 20–70 m; bez zjazdu</a:t>
            </a:r>
          </a:p>
          <a:p>
            <a:pPr marL="201168" indent="-201168" algn="l">
              <a:spcAft>
                <a:spcPts val="700"/>
              </a:spcAft>
              <a:buClr>
                <a:srgbClr val="E32083"/>
              </a:buClr>
              <a:buFont typeface="Arial"/>
              <a:buChar char="•"/>
            </a:pPr>
            <a:r>
              <a:rPr sz="1400" b="0" i="0">
                <a:solidFill>
                  <a:srgbClr val="2B2B6B"/>
                </a:solidFill>
              </a:rPr>
              <a:t>Divízie podľa 2 jázd v obrovskom slalome</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Vlek a lanovka sú tiež zručnosť – trénujte nástup aj výstup.</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ZIMNÝ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Snowboarding</a:t>
            </a:r>
          </a:p>
        </p:txBody>
      </p:sp>
      <p:pic>
        <p:nvPicPr>
          <p:cNvPr id="4" name="Foto" descr="image.jpg"/>
          <p:cNvPicPr>
            <a:picLocks noChangeAspect="1"/>
          </p:cNvPicPr>
          <p:nvPr/>
        </p:nvPicPr>
        <p:blipFill>
          <a:blip r:embed="rId3"/>
          <a:srcRect l="24906" r="24906"/>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FIS</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Slopestyle, U-rampa, big air, snowboardcross</a:t>
            </a:r>
          </a:p>
          <a:p>
            <a:pPr marL="201168" indent="-201168" algn="l">
              <a:spcAft>
                <a:spcPts val="700"/>
              </a:spcAft>
              <a:buClr>
                <a:srgbClr val="F7D331"/>
              </a:buClr>
              <a:buFont typeface="Arial"/>
              <a:buChar char="•"/>
            </a:pPr>
            <a:r>
              <a:rPr sz="1400" b="0" i="0">
                <a:solidFill>
                  <a:srgbClr val="FFFFFF"/>
                </a:solidFill>
              </a:rPr>
              <a:t>Paralelný slalom a obrovský slalom</a:t>
            </a:r>
          </a:p>
          <a:p>
            <a:pPr marL="201168" indent="-201168" algn="l">
              <a:spcAft>
                <a:spcPts val="700"/>
              </a:spcAft>
              <a:buClr>
                <a:srgbClr val="F7D331"/>
              </a:buClr>
              <a:buFont typeface="Arial"/>
              <a:buChar char="•"/>
            </a:pPr>
            <a:r>
              <a:rPr sz="1400" b="0" i="0">
                <a:solidFill>
                  <a:srgbClr val="FFFFFF"/>
                </a:solidFill>
              </a:rPr>
              <a:t>Akrobacia a skoky</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Len technické disciplíny: super-G, obrovský slalom, slalom</a:t>
            </a:r>
          </a:p>
          <a:p>
            <a:pPr marL="201168" indent="-201168" algn="l">
              <a:spcAft>
                <a:spcPts val="700"/>
              </a:spcAft>
              <a:buClr>
                <a:srgbClr val="E32083"/>
              </a:buClr>
              <a:buFont typeface="Arial"/>
              <a:buChar char="•"/>
            </a:pPr>
            <a:r>
              <a:rPr sz="1400" b="0" i="0">
                <a:solidFill>
                  <a:srgbClr val="2B2B6B"/>
                </a:solidFill>
              </a:rPr>
              <a:t>Paralelný obrovský slalom a unifikované disciplíny</a:t>
            </a:r>
          </a:p>
          <a:p>
            <a:pPr marL="201168" indent="-201168" algn="l">
              <a:spcAft>
                <a:spcPts val="700"/>
              </a:spcAft>
              <a:buClr>
                <a:srgbClr val="E32083"/>
              </a:buClr>
              <a:buFont typeface="Arial"/>
              <a:buChar char="•"/>
            </a:pPr>
            <a:r>
              <a:rPr sz="1400" b="0" i="0">
                <a:solidFill>
                  <a:srgbClr val="2B2B6B"/>
                </a:solidFill>
              </a:rPr>
              <a:t>Začiatočníci: 10 m, glide, super glide</a:t>
            </a:r>
          </a:p>
          <a:p>
            <a:pPr marL="201168" indent="-201168" algn="l">
              <a:spcAft>
                <a:spcPts val="700"/>
              </a:spcAft>
              <a:buClr>
                <a:srgbClr val="E32083"/>
              </a:buClr>
              <a:buFont typeface="Arial"/>
              <a:buChar char="•"/>
            </a:pPr>
            <a:r>
              <a:rPr sz="1400" b="0" i="0">
                <a:solidFill>
                  <a:srgbClr val="2B2B6B"/>
                </a:solidFill>
              </a:rPr>
              <a:t>Nie pri AAI (bez lekárskej výnimky)</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Druhá jazda je nová šanca – učte nechať prvú jazdu za sebou.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ZIMNÝ INDIVIDUÁLNY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Bežecké lyžovanie</a:t>
            </a:r>
          </a:p>
        </p:txBody>
      </p:sp>
      <p:pic>
        <p:nvPicPr>
          <p:cNvPr id="4" name="Foto" descr="image.jpg"/>
          <p:cNvPicPr>
            <a:picLocks noChangeAspect="1"/>
          </p:cNvPicPr>
          <p:nvPr/>
        </p:nvPicPr>
        <p:blipFill>
          <a:blip r:embed="rId3"/>
          <a:srcRect l="41770" r="1770"/>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FIS</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Trate 10–50 km, šprinty okolo 1,5 km</a:t>
            </a:r>
          </a:p>
          <a:p>
            <a:pPr marL="201168" indent="-201168" algn="l">
              <a:spcAft>
                <a:spcPts val="700"/>
              </a:spcAft>
              <a:buClr>
                <a:srgbClr val="F7D331"/>
              </a:buClr>
              <a:buFont typeface="Arial"/>
              <a:buChar char="•"/>
            </a:pPr>
            <a:r>
              <a:rPr sz="1400" b="0" i="0">
                <a:solidFill>
                  <a:srgbClr val="FFFFFF"/>
                </a:solidFill>
              </a:rPr>
              <a:t>Hromadné aj intervalové štarty</a:t>
            </a:r>
          </a:p>
          <a:p>
            <a:pPr marL="201168" indent="-201168" algn="l">
              <a:spcAft>
                <a:spcPts val="700"/>
              </a:spcAft>
              <a:buClr>
                <a:srgbClr val="F7D331"/>
              </a:buClr>
              <a:buFont typeface="Arial"/>
              <a:buChar char="•"/>
            </a:pPr>
            <a:r>
              <a:rPr sz="1400" b="0" i="0">
                <a:solidFill>
                  <a:srgbClr val="FFFFFF"/>
                </a:solidFill>
              </a:rPr>
              <a:t>Klasická a voľná technika oddelene</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Krátke trate klasicky: 10 m (bez palíc), 25, 50, 100 m</a:t>
            </a:r>
          </a:p>
          <a:p>
            <a:pPr marL="201168" indent="-201168" algn="l">
              <a:spcAft>
                <a:spcPts val="700"/>
              </a:spcAft>
              <a:buClr>
                <a:srgbClr val="E32083"/>
              </a:buClr>
              <a:buFont typeface="Arial"/>
              <a:buChar char="•"/>
            </a:pPr>
            <a:r>
              <a:rPr sz="1400" b="0" i="0">
                <a:solidFill>
                  <a:srgbClr val="2B2B6B"/>
                </a:solidFill>
              </a:rPr>
              <a:t>500 m až 10 km, intervalový štart po 30 s</a:t>
            </a:r>
          </a:p>
          <a:p>
            <a:pPr marL="201168" indent="-201168" algn="l">
              <a:spcAft>
                <a:spcPts val="700"/>
              </a:spcAft>
              <a:buClr>
                <a:srgbClr val="E32083"/>
              </a:buClr>
              <a:buFont typeface="Arial"/>
              <a:buChar char="•"/>
            </a:pPr>
            <a:r>
              <a:rPr sz="1400" b="0" i="0">
                <a:solidFill>
                  <a:srgbClr val="2B2B6B"/>
                </a:solidFill>
              </a:rPr>
              <a:t>Štafeta 4 × 1 km aj unifikovaná (2 + 2)</a:t>
            </a:r>
          </a:p>
          <a:p>
            <a:pPr marL="201168" indent="-201168" algn="l">
              <a:spcAft>
                <a:spcPts val="700"/>
              </a:spcAft>
              <a:buClr>
                <a:srgbClr val="E32083"/>
              </a:buClr>
              <a:buFont typeface="Arial"/>
              <a:buChar char="•"/>
            </a:pPr>
            <a:r>
              <a:rPr sz="1400" b="0" i="0">
                <a:solidFill>
                  <a:srgbClr val="2B2B6B"/>
                </a:solidFill>
              </a:rPr>
              <a:t>Pri malom počte sa klasika a voľná technika spájajú</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Intervalový štart = beží „sám“. Trénujte tempo bez súpera vedľa.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PRÍBEHY · SVETOVÉ ZIMNÉ HRY TURÍN 2025</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dirty="0" err="1">
                <a:solidFill>
                  <a:srgbClr val="FFFFFF"/>
                </a:solidFill>
              </a:rPr>
              <a:t>Kufor</a:t>
            </a:r>
            <a:r>
              <a:rPr sz="3600" b="1" i="0" dirty="0">
                <a:solidFill>
                  <a:srgbClr val="FFFFFF"/>
                </a:solidFill>
              </a:rPr>
              <a:t> s </a:t>
            </a:r>
            <a:r>
              <a:rPr sz="3600" b="1" i="0" dirty="0" err="1">
                <a:solidFill>
                  <a:srgbClr val="FFFFFF"/>
                </a:solidFill>
              </a:rPr>
              <a:t>miestom</a:t>
            </a:r>
            <a:r>
              <a:rPr sz="3600" b="1" i="0" dirty="0">
                <a:solidFill>
                  <a:srgbClr val="FFFFFF"/>
                </a:solidFill>
              </a:rPr>
              <a:t> </a:t>
            </a:r>
            <a:r>
              <a:rPr sz="3600" b="1" i="0" dirty="0" err="1">
                <a:solidFill>
                  <a:srgbClr val="FFFFFF"/>
                </a:solidFill>
              </a:rPr>
              <a:t>na</a:t>
            </a:r>
            <a:r>
              <a:rPr sz="3600" b="1" i="0" dirty="0">
                <a:solidFill>
                  <a:srgbClr val="FFFFFF"/>
                </a:solidFill>
              </a:rPr>
              <a:t> </a:t>
            </a:r>
            <a:r>
              <a:rPr sz="3600" b="1" i="0" dirty="0" err="1">
                <a:solidFill>
                  <a:srgbClr val="FFFFFF"/>
                </a:solidFill>
              </a:rPr>
              <a:t>medailu</a:t>
            </a:r>
            <a:r>
              <a:rPr lang="sk-SK" sz="3600" b="1" i="0" dirty="0">
                <a:solidFill>
                  <a:srgbClr val="FFFFFF"/>
                </a:solidFill>
              </a:rPr>
              <a:t> </a:t>
            </a:r>
            <a:r>
              <a:rPr lang="sk-SK" sz="3600" b="1" i="0" dirty="0">
                <a:solidFill>
                  <a:srgbClr val="FFFFFF"/>
                </a:solidFill>
                <a:sym typeface="Wingdings" panose="05000000000000000000" pitchFamily="2" charset="2"/>
              </a:rPr>
              <a:t></a:t>
            </a:r>
            <a:endParaRPr sz="3600" b="1" i="0" dirty="0">
              <a:solidFill>
                <a:srgbClr val="FFFFFF"/>
              </a:solidFill>
            </a:endParaRPr>
          </a:p>
        </p:txBody>
      </p:sp>
      <p:pic>
        <p:nvPicPr>
          <p:cNvPr id="4" name="Foto Turín" descr="image.jpg"/>
          <p:cNvPicPr>
            <a:picLocks noChangeAspect="1"/>
          </p:cNvPicPr>
          <p:nvPr/>
        </p:nvPicPr>
        <p:blipFill>
          <a:blip r:embed="rId3"/>
          <a:srcRect l="20115" r="20115"/>
          <a:stretch>
            <a:fillRect/>
          </a:stretch>
        </p:blipFill>
        <p:spPr>
          <a:xfrm>
            <a:off x="7269480" y="1691640"/>
            <a:ext cx="3566160" cy="3977639"/>
          </a:xfrm>
          <a:prstGeom prst="roundRect">
            <a:avLst>
              <a:gd name="adj" fmla="val 7000"/>
            </a:avLst>
          </a:prstGeom>
        </p:spPr>
      </p:pic>
      <p:sp>
        <p:nvSpPr>
          <p:cNvPr id="5" name="Rounded Rectangle 4"/>
          <p:cNvSpPr/>
          <p:nvPr/>
        </p:nvSpPr>
        <p:spPr>
          <a:xfrm>
            <a:off x="548640" y="1691640"/>
            <a:ext cx="6446520" cy="1234440"/>
          </a:xfrm>
          <a:prstGeom prst="roundRect">
            <a:avLst>
              <a:gd name="adj" fmla="val 8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777240" y="1764792"/>
            <a:ext cx="6035040" cy="1097280"/>
          </a:xfrm>
          <a:prstGeom prst="rect">
            <a:avLst/>
          </a:prstGeom>
          <a:noFill/>
        </p:spPr>
        <p:txBody>
          <a:bodyPr wrap="square" lIns="0" tIns="0" rIns="0" bIns="0" anchor="ctr">
            <a:noAutofit/>
          </a:bodyPr>
          <a:lstStyle/>
          <a:p>
            <a:pPr marL="0" indent="0" algn="l">
              <a:spcAft>
                <a:spcPts val="300"/>
              </a:spcAft>
              <a:buNone/>
            </a:pPr>
            <a:r>
              <a:rPr sz="1500" b="1" i="0">
                <a:solidFill>
                  <a:srgbClr val="F7D331"/>
                </a:solidFill>
              </a:rPr>
              <a:t>Barbora Feglová · snowboarding</a:t>
            </a:r>
          </a:p>
          <a:p>
            <a:pPr marL="0" indent="0" algn="l">
              <a:buNone/>
            </a:pPr>
            <a:r>
              <a:rPr sz="1300" b="0" i="0">
                <a:solidFill>
                  <a:srgbClr val="FFFFFF"/>
                </a:solidFill>
              </a:rPr>
              <a:t>Prvá jazda nevyšla. V druhej, na mokrom a ťažkom snehu, zabojovala a získala bronz – prvú slovenskú medailu v Turíne.</a:t>
            </a:r>
          </a:p>
        </p:txBody>
      </p:sp>
      <p:sp>
        <p:nvSpPr>
          <p:cNvPr id="7" name="Rounded Rectangle 6"/>
          <p:cNvSpPr/>
          <p:nvPr/>
        </p:nvSpPr>
        <p:spPr>
          <a:xfrm>
            <a:off x="548640" y="3063240"/>
            <a:ext cx="6446520" cy="1234440"/>
          </a:xfrm>
          <a:prstGeom prst="roundRect">
            <a:avLst>
              <a:gd name="adj" fmla="val 8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777240" y="3136392"/>
            <a:ext cx="6035040" cy="1097280"/>
          </a:xfrm>
          <a:prstGeom prst="rect">
            <a:avLst/>
          </a:prstGeom>
          <a:noFill/>
        </p:spPr>
        <p:txBody>
          <a:bodyPr wrap="square" lIns="0" tIns="0" rIns="0" bIns="0" anchor="ctr">
            <a:noAutofit/>
          </a:bodyPr>
          <a:lstStyle/>
          <a:p>
            <a:pPr marL="0" indent="0" algn="l">
              <a:spcAft>
                <a:spcPts val="300"/>
              </a:spcAft>
              <a:buNone/>
            </a:pPr>
            <a:r>
              <a:rPr sz="1500" b="1" i="0">
                <a:solidFill>
                  <a:srgbClr val="F7D331"/>
                </a:solidFill>
              </a:rPr>
              <a:t>Michal Tomaško · bežecké lyžovanie</a:t>
            </a:r>
          </a:p>
          <a:p>
            <a:pPr marL="0" indent="0" algn="l">
              <a:buNone/>
            </a:pPr>
            <a:r>
              <a:rPr sz="1300" b="0" i="0">
                <a:solidFill>
                  <a:srgbClr val="FFFFFF"/>
                </a:solidFill>
              </a:rPr>
              <a:t>Chcel hrať futbal, ale mama sa bála tvrdých striel. Našiel sa na bežkách. Mama mu zbalila kufor – a nechala v ňom miesto na medailu.</a:t>
            </a:r>
          </a:p>
        </p:txBody>
      </p:sp>
      <p:sp>
        <p:nvSpPr>
          <p:cNvPr id="9" name="Rounded Rectangle 8"/>
          <p:cNvSpPr/>
          <p:nvPr/>
        </p:nvSpPr>
        <p:spPr>
          <a:xfrm>
            <a:off x="548640" y="4434840"/>
            <a:ext cx="6446520" cy="1234440"/>
          </a:xfrm>
          <a:prstGeom prst="roundRect">
            <a:avLst>
              <a:gd name="adj" fmla="val 8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777240" y="4507992"/>
            <a:ext cx="6035040" cy="1097280"/>
          </a:xfrm>
          <a:prstGeom prst="rect">
            <a:avLst/>
          </a:prstGeom>
          <a:noFill/>
        </p:spPr>
        <p:txBody>
          <a:bodyPr wrap="square" lIns="0" tIns="0" rIns="0" bIns="0" anchor="ctr">
            <a:noAutofit/>
          </a:bodyPr>
          <a:lstStyle/>
          <a:p>
            <a:pPr marL="0" indent="0" algn="l">
              <a:spcAft>
                <a:spcPts val="300"/>
              </a:spcAft>
              <a:buNone/>
            </a:pPr>
            <a:r>
              <a:rPr sz="1500" b="1" i="0" dirty="0">
                <a:solidFill>
                  <a:srgbClr val="F7D331"/>
                </a:solidFill>
              </a:rPr>
              <a:t>Adam </a:t>
            </a:r>
            <a:r>
              <a:rPr sz="1500" b="1" i="0" dirty="0" err="1">
                <a:solidFill>
                  <a:srgbClr val="F7D331"/>
                </a:solidFill>
              </a:rPr>
              <a:t>Hrabčák</a:t>
            </a:r>
            <a:r>
              <a:rPr sz="1500" b="1" i="0" dirty="0">
                <a:solidFill>
                  <a:srgbClr val="F7D331"/>
                </a:solidFill>
              </a:rPr>
              <a:t> · </a:t>
            </a:r>
            <a:r>
              <a:rPr sz="1500" b="1" i="0" dirty="0" err="1">
                <a:solidFill>
                  <a:srgbClr val="F7D331"/>
                </a:solidFill>
              </a:rPr>
              <a:t>krasokorčuľovanie</a:t>
            </a:r>
            <a:endParaRPr sz="1500" b="1" i="0" dirty="0">
              <a:solidFill>
                <a:srgbClr val="F7D331"/>
              </a:solidFill>
            </a:endParaRPr>
          </a:p>
          <a:p>
            <a:pPr marL="0" indent="0" algn="l">
              <a:buNone/>
            </a:pPr>
            <a:r>
              <a:rPr sz="1300" b="0" i="0" dirty="0" err="1">
                <a:solidFill>
                  <a:srgbClr val="FFFFFF"/>
                </a:solidFill>
              </a:rPr>
              <a:t>Zlatá</a:t>
            </a:r>
            <a:r>
              <a:rPr sz="1300" b="0" i="0" dirty="0">
                <a:solidFill>
                  <a:srgbClr val="FFFFFF"/>
                </a:solidFill>
              </a:rPr>
              <a:t> </a:t>
            </a:r>
            <a:r>
              <a:rPr sz="1300" b="0" i="0" dirty="0" err="1">
                <a:solidFill>
                  <a:srgbClr val="FFFFFF"/>
                </a:solidFill>
              </a:rPr>
              <a:t>medaila</a:t>
            </a:r>
            <a:r>
              <a:rPr sz="1300" b="0" i="0" dirty="0">
                <a:solidFill>
                  <a:srgbClr val="FFFFFF"/>
                </a:solidFill>
              </a:rPr>
              <a:t>. </a:t>
            </a:r>
            <a:r>
              <a:rPr lang="sk-SK" sz="1300" dirty="0">
                <a:solidFill>
                  <a:srgbClr val="FFFFFF"/>
                </a:solidFill>
              </a:rPr>
              <a:t>Známkuje sa</a:t>
            </a:r>
            <a:r>
              <a:rPr sz="1300" b="0" i="0" dirty="0">
                <a:solidFill>
                  <a:srgbClr val="FFFFFF"/>
                </a:solidFill>
              </a:rPr>
              <a:t> v </a:t>
            </a:r>
            <a:r>
              <a:rPr sz="1300" b="0" i="0" dirty="0" err="1">
                <a:solidFill>
                  <a:srgbClr val="FFFFFF"/>
                </a:solidFill>
              </a:rPr>
              <a:t>rovnakom</a:t>
            </a:r>
            <a:r>
              <a:rPr sz="1300" b="0" i="0" dirty="0">
                <a:solidFill>
                  <a:srgbClr val="FFFFFF"/>
                </a:solidFill>
              </a:rPr>
              <a:t> </a:t>
            </a:r>
            <a:r>
              <a:rPr sz="1300" b="0" i="0" dirty="0" err="1">
                <a:solidFill>
                  <a:srgbClr val="FFFFFF"/>
                </a:solidFill>
              </a:rPr>
              <a:t>systéme</a:t>
            </a:r>
            <a:r>
              <a:rPr sz="1300" b="0" i="0" dirty="0">
                <a:solidFill>
                  <a:srgbClr val="FFFFFF"/>
                </a:solidFill>
              </a:rPr>
              <a:t> </a:t>
            </a:r>
            <a:r>
              <a:rPr sz="1300" b="0" i="0" dirty="0" err="1">
                <a:solidFill>
                  <a:srgbClr val="FFFFFF"/>
                </a:solidFill>
              </a:rPr>
              <a:t>hodnotenia</a:t>
            </a:r>
            <a:r>
              <a:rPr sz="1300" b="0" i="0" dirty="0">
                <a:solidFill>
                  <a:srgbClr val="FFFFFF"/>
                </a:solidFill>
              </a:rPr>
              <a:t> </a:t>
            </a:r>
            <a:r>
              <a:rPr sz="1300" b="0" i="0" dirty="0" err="1">
                <a:solidFill>
                  <a:srgbClr val="FFFFFF"/>
                </a:solidFill>
              </a:rPr>
              <a:t>ako</a:t>
            </a:r>
            <a:r>
              <a:rPr sz="1300" b="0" i="0" dirty="0">
                <a:solidFill>
                  <a:srgbClr val="FFFFFF"/>
                </a:solidFill>
              </a:rPr>
              <a:t> </a:t>
            </a:r>
            <a:r>
              <a:rPr sz="1300" b="0" i="0" dirty="0" err="1">
                <a:solidFill>
                  <a:srgbClr val="FFFFFF"/>
                </a:solidFill>
              </a:rPr>
              <a:t>bežní</a:t>
            </a:r>
            <a:r>
              <a:rPr sz="1300" b="0" i="0" dirty="0">
                <a:solidFill>
                  <a:srgbClr val="FFFFFF"/>
                </a:solidFill>
              </a:rPr>
              <a:t> </a:t>
            </a:r>
            <a:r>
              <a:rPr sz="1300" b="0" i="0" dirty="0" err="1">
                <a:solidFill>
                  <a:srgbClr val="FFFFFF"/>
                </a:solidFill>
              </a:rPr>
              <a:t>krasokorčuliari</a:t>
            </a:r>
            <a:r>
              <a:rPr sz="1300" b="0" i="0" dirty="0">
                <a:solidFill>
                  <a:srgbClr val="FFFFFF"/>
                </a:solidFill>
              </a:rPr>
              <a: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Foto pozadie" descr="image.jpg"/>
          <p:cNvPicPr>
            <a:picLocks noChangeAspect="1"/>
          </p:cNvPicPr>
          <p:nvPr/>
        </p:nvPicPr>
        <p:blipFill>
          <a:blip r:embed="rId3"/>
          <a:srcRect t="3809" b="13809"/>
          <a:stretch>
            <a:fillRect/>
          </a:stretch>
        </p:blipFill>
        <p:spPr>
          <a:xfrm>
            <a:off x="0" y="0"/>
            <a:ext cx="12191695" cy="6858000"/>
          </a:xfrm>
          <a:prstGeom prst="rect">
            <a:avLst/>
          </a:prstGeom>
        </p:spPr>
      </p:pic>
      <p:sp>
        <p:nvSpPr>
          <p:cNvPr id="3" name="Prekrytie"/>
          <p:cNvSpPr/>
          <p:nvPr/>
        </p:nvSpPr>
        <p:spPr>
          <a:xfrm>
            <a:off x="0" y="0"/>
            <a:ext cx="12191695" cy="6858000"/>
          </a:xfrm>
          <a:prstGeom prst="rect">
            <a:avLst/>
          </a:prstGeom>
          <a:solidFill>
            <a:srgbClr val="1E1E5A">
              <a:alpha val="7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descr="quote_m.png"/>
          <p:cNvPicPr>
            <a:picLocks noChangeAspect="1"/>
          </p:cNvPicPr>
          <p:nvPr/>
        </p:nvPicPr>
        <p:blipFill>
          <a:blip r:embed="rId4"/>
          <a:stretch>
            <a:fillRect/>
          </a:stretch>
        </p:blipFill>
        <p:spPr>
          <a:xfrm>
            <a:off x="1097280" y="1463040"/>
            <a:ext cx="731520" cy="731520"/>
          </a:xfrm>
          <a:prstGeom prst="rect">
            <a:avLst/>
          </a:prstGeom>
        </p:spPr>
      </p:pic>
      <p:sp>
        <p:nvSpPr>
          <p:cNvPr id="5" name="TextBox 4"/>
          <p:cNvSpPr txBox="1"/>
          <p:nvPr/>
        </p:nvSpPr>
        <p:spPr>
          <a:xfrm>
            <a:off x="1097280" y="2331720"/>
            <a:ext cx="10332720" cy="914400"/>
          </a:xfrm>
          <a:prstGeom prst="rect">
            <a:avLst/>
          </a:prstGeom>
          <a:noFill/>
        </p:spPr>
        <p:txBody>
          <a:bodyPr wrap="square" lIns="0" tIns="0" rIns="0" bIns="0" anchor="t">
            <a:noAutofit/>
          </a:bodyPr>
          <a:lstStyle/>
          <a:p>
            <a:pPr marL="0" indent="0" algn="l">
              <a:buNone/>
            </a:pPr>
            <a:r>
              <a:rPr sz="4800" b="1" i="0">
                <a:solidFill>
                  <a:srgbClr val="FFFFFF"/>
                </a:solidFill>
              </a:rPr>
              <a:t>Nie sú normálni. Sú ešte lepší.</a:t>
            </a:r>
          </a:p>
        </p:txBody>
      </p:sp>
      <p:sp>
        <p:nvSpPr>
          <p:cNvPr id="6" name="TextBox 5"/>
          <p:cNvSpPr txBox="1"/>
          <p:nvPr/>
        </p:nvSpPr>
        <p:spPr>
          <a:xfrm>
            <a:off x="1097280" y="3566160"/>
            <a:ext cx="9144000" cy="1280160"/>
          </a:xfrm>
          <a:prstGeom prst="rect">
            <a:avLst/>
          </a:prstGeom>
          <a:noFill/>
        </p:spPr>
        <p:txBody>
          <a:bodyPr wrap="square" lIns="0" tIns="0" rIns="0" bIns="0" anchor="t">
            <a:noAutofit/>
          </a:bodyPr>
          <a:lstStyle/>
          <a:p>
            <a:pPr marL="0" indent="0" algn="l">
              <a:spcAft>
                <a:spcPts val="800"/>
              </a:spcAft>
              <a:buNone/>
            </a:pPr>
            <a:r>
              <a:rPr sz="2000" b="0" i="0">
                <a:solidFill>
                  <a:srgbClr val="FFFFFF"/>
                </a:solidFill>
              </a:rPr>
              <a:t>Nehľadajú peniaze, nesťažujú sa na podmienky, neobviňujú rozhodcov ani súperov.</a:t>
            </a:r>
          </a:p>
          <a:p>
            <a:pPr marL="0" indent="0" algn="l">
              <a:buNone/>
            </a:pPr>
            <a:r>
              <a:rPr sz="1400" b="0" i="0">
                <a:solidFill>
                  <a:srgbClr val="F7D331"/>
                </a:solidFill>
              </a:rPr>
              <a:t>— Karol Jakubovič, športový novinár SITA, o slovenskej výprave v Turíne 2025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402672" y="724793"/>
            <a:ext cx="10696800"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NOVÉ ŠPORTY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Špeciálnych</a:t>
            </a:r>
            <a:r>
              <a:rPr lang="en-US" sz="4000" b="1" dirty="0">
                <a:solidFill>
                  <a:schemeClr val="tx1"/>
                </a:solidFill>
                <a:highlight>
                  <a:srgbClr val="FF0000"/>
                </a:highlight>
                <a:latin typeface="Amasis MT Pro Light" panose="020B0604020202020204" pitchFamily="18" charset="-18"/>
                <a:cs typeface="DaunPenh" panose="020B0604020202020204" pitchFamily="2" charset="0"/>
              </a:rPr>
              <a:t> </a:t>
            </a:r>
            <a:r>
              <a:rPr lang="en-US" sz="4000" b="1" dirty="0" err="1">
                <a:solidFill>
                  <a:schemeClr val="tx1"/>
                </a:solidFill>
                <a:highlight>
                  <a:srgbClr val="FF0000"/>
                </a:highlight>
                <a:latin typeface="Amasis MT Pro Light" panose="020B0604020202020204" pitchFamily="18" charset="-18"/>
                <a:cs typeface="DaunPenh" panose="020B0604020202020204" pitchFamily="2" charset="0"/>
              </a:rPr>
              <a:t>olympiád</a:t>
            </a:r>
            <a:endParaRPr lang="en-US" sz="4000" b="1" dirty="0">
              <a:solidFill>
                <a:schemeClr val="tx1"/>
              </a:solidFill>
              <a:highlight>
                <a:srgbClr val="FF0000"/>
              </a:highlight>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a:p>
            <a:pPr algn="ctr"/>
            <a:r>
              <a:rPr lang="en-US" b="1" dirty="0" err="1">
                <a:solidFill>
                  <a:schemeClr val="tx1"/>
                </a:solidFill>
                <a:latin typeface="Amasis MT Pro Light" panose="020B0604020202020204" pitchFamily="18" charset="-18"/>
                <a:cs typeface="DaunPenh" panose="020B0604020202020204" pitchFamily="2" charset="0"/>
              </a:rPr>
              <a:t>Bedminton</a:t>
            </a:r>
            <a:endParaRPr lang="en-US" b="1" dirty="0">
              <a:solidFill>
                <a:schemeClr val="tx1"/>
              </a:solidFill>
              <a:latin typeface="Amasis MT Pro Light" panose="020B0604020202020204" pitchFamily="18" charset="-18"/>
              <a:cs typeface="DaunPenh" panose="020B0604020202020204" pitchFamily="2" charset="0"/>
            </a:endParaRPr>
          </a:p>
          <a:p>
            <a:pPr algn="ctr"/>
            <a:r>
              <a:rPr lang="sk-SK" b="1" dirty="0">
                <a:solidFill>
                  <a:schemeClr val="tx1"/>
                </a:solidFill>
                <a:latin typeface="Amasis MT Pro Light" panose="020B0604020202020204" pitchFamily="18" charset="-18"/>
                <a:cs typeface="DaunPenh" panose="020B0604020202020204" pitchFamily="2" charset="0"/>
              </a:rPr>
              <a:t>Silový trojboj</a:t>
            </a:r>
          </a:p>
          <a:p>
            <a:pPr algn="ctr"/>
            <a:r>
              <a:rPr lang="sk-SK" b="1" dirty="0">
                <a:solidFill>
                  <a:schemeClr val="tx1"/>
                </a:solidFill>
                <a:latin typeface="Amasis MT Pro Light" panose="020B0604020202020204" pitchFamily="18" charset="-18"/>
                <a:cs typeface="DaunPenh" panose="020B0604020202020204" pitchFamily="2" charset="0"/>
              </a:rPr>
              <a:t>Karate</a:t>
            </a:r>
          </a:p>
          <a:p>
            <a:pPr algn="ctr"/>
            <a:r>
              <a:rPr lang="sk-SK" b="1" dirty="0">
                <a:solidFill>
                  <a:schemeClr val="tx1"/>
                </a:solidFill>
                <a:latin typeface="Amasis MT Pro Light" panose="020B0604020202020204" pitchFamily="18" charset="-18"/>
                <a:cs typeface="DaunPenh" panose="020B0604020202020204" pitchFamily="2" charset="0"/>
              </a:rPr>
              <a:t>Kanoistika</a:t>
            </a:r>
            <a:endParaRPr lang="en-US"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b="1" dirty="0">
              <a:solidFill>
                <a:schemeClr val="tx1"/>
              </a:solidFill>
              <a:latin typeface="Amasis MT Pro Light" panose="020B0604020202020204" pitchFamily="18" charset="-18"/>
              <a:cs typeface="DaunPenh" panose="020B0604020202020204" pitchFamily="2" charset="0"/>
            </a:endParaRPr>
          </a:p>
          <a:p>
            <a:pPr algn="ctr"/>
            <a:endParaRPr lang="en-US"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exteriér, voda, osoba, rekreácia&#10;&#10;Automaticky generovaný popis">
            <a:extLst>
              <a:ext uri="{FF2B5EF4-FFF2-40B4-BE49-F238E27FC236}">
                <a16:creationId xmlns:a16="http://schemas.microsoft.com/office/drawing/2014/main" id="{A2C6A1AC-32FE-2FB6-E44B-22A128C987F1}"/>
              </a:ext>
            </a:extLst>
          </p:cNvPr>
          <p:cNvPicPr>
            <a:picLocks noChangeAspect="1"/>
          </p:cNvPicPr>
          <p:nvPr/>
        </p:nvPicPr>
        <p:blipFill>
          <a:blip r:embed="rId2"/>
          <a:stretch>
            <a:fillRect/>
          </a:stretch>
        </p:blipFill>
        <p:spPr>
          <a:xfrm>
            <a:off x="1" y="3424688"/>
            <a:ext cx="6096000" cy="3429000"/>
          </a:xfrm>
          <a:prstGeom prst="rect">
            <a:avLst/>
          </a:prstGeom>
        </p:spPr>
      </p:pic>
      <p:pic>
        <p:nvPicPr>
          <p:cNvPr id="2" name="Obrázok 1">
            <a:extLst>
              <a:ext uri="{FF2B5EF4-FFF2-40B4-BE49-F238E27FC236}">
                <a16:creationId xmlns:a16="http://schemas.microsoft.com/office/drawing/2014/main" id="{A5885E86-5ECD-FE2D-58D0-EF1FB8E08CCC}"/>
              </a:ext>
            </a:extLst>
          </p:cNvPr>
          <p:cNvPicPr>
            <a:picLocks noChangeAspect="1"/>
          </p:cNvPicPr>
          <p:nvPr/>
        </p:nvPicPr>
        <p:blipFill rotWithShape="1">
          <a:blip r:embed="rId3"/>
          <a:srcRect b="9598"/>
          <a:stretch/>
        </p:blipFill>
        <p:spPr>
          <a:xfrm>
            <a:off x="7706264" y="1446756"/>
            <a:ext cx="4485736" cy="5406932"/>
          </a:xfrm>
          <a:prstGeom prst="rect">
            <a:avLst/>
          </a:prstGeom>
        </p:spPr>
      </p:pic>
    </p:spTree>
    <p:extLst>
      <p:ext uri="{BB962C8B-B14F-4D97-AF65-F5344CB8AC3E}">
        <p14:creationId xmlns:p14="http://schemas.microsoft.com/office/powerpoint/2010/main" val="38286797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NOVÝ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Kanoistika (kajak)</a:t>
            </a:r>
          </a:p>
        </p:txBody>
      </p:sp>
      <p:pic>
        <p:nvPicPr>
          <p:cNvPr id="4" name="Foto" descr="image.jpeg"/>
          <p:cNvPicPr>
            <a:picLocks noChangeAspect="1"/>
          </p:cNvPicPr>
          <p:nvPr/>
        </p:nvPicPr>
        <p:blipFill>
          <a:blip r:embed="rId3"/>
          <a:srcRect l="18827" r="38827"/>
          <a:stretch>
            <a:fillRect/>
          </a:stretch>
        </p:blipFill>
        <p:spPr>
          <a:xfrm>
            <a:off x="548640" y="1600200"/>
            <a:ext cx="3063240" cy="4069080"/>
          </a:xfrm>
          <a:prstGeom prst="roundRect">
            <a:avLst>
              <a:gd name="adj" fmla="val 7000"/>
            </a:avLst>
          </a:prstGeom>
        </p:spPr>
      </p:pic>
      <p:sp>
        <p:nvSpPr>
          <p:cNvPr id="5"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Oval 5"/>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7" name="Picture 6" descr="globe_w.png"/>
          <p:cNvPicPr>
            <a:picLocks noChangeAspect="1"/>
          </p:cNvPicPr>
          <p:nvPr/>
        </p:nvPicPr>
        <p:blipFill>
          <a:blip r:embed="rId4"/>
          <a:stretch>
            <a:fillRect/>
          </a:stretch>
        </p:blipFill>
        <p:spPr>
          <a:xfrm>
            <a:off x="4123944" y="1883664"/>
            <a:ext cx="256032" cy="256032"/>
          </a:xfrm>
          <a:prstGeom prst="rect">
            <a:avLst/>
          </a:prstGeom>
        </p:spPr>
      </p:pic>
      <p:sp>
        <p:nvSpPr>
          <p:cNvPr id="8" name="TextBox 7"/>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ICF</a:t>
            </a:r>
          </a:p>
        </p:txBody>
      </p:sp>
      <p:sp>
        <p:nvSpPr>
          <p:cNvPr id="9" name="TextBox 8"/>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Úzke pretekárske lode K1, K2, K4</a:t>
            </a:r>
          </a:p>
          <a:p>
            <a:pPr marL="201168" indent="-201168" algn="l">
              <a:spcAft>
                <a:spcPts val="700"/>
              </a:spcAft>
              <a:buClr>
                <a:srgbClr val="F7D331"/>
              </a:buClr>
              <a:buFont typeface="Arial"/>
              <a:buChar char="•"/>
            </a:pPr>
            <a:r>
              <a:rPr sz="1400" b="0" i="0">
                <a:solidFill>
                  <a:srgbClr val="FFFFFF"/>
                </a:solidFill>
              </a:rPr>
              <a:t>Trate 200–1000 m</a:t>
            </a:r>
          </a:p>
          <a:p>
            <a:pPr marL="201168" indent="-201168" algn="l">
              <a:spcAft>
                <a:spcPts val="700"/>
              </a:spcAft>
              <a:buClr>
                <a:srgbClr val="F7D331"/>
              </a:buClr>
              <a:buFont typeface="Arial"/>
              <a:buChar char="•"/>
            </a:pPr>
            <a:r>
              <a:rPr sz="1400" b="0" i="0">
                <a:solidFill>
                  <a:srgbClr val="FFFFFF"/>
                </a:solidFill>
              </a:rPr>
              <a:t>Vysoké nároky na rovnováhu</a:t>
            </a:r>
          </a:p>
        </p:txBody>
      </p:sp>
      <p:sp>
        <p:nvSpPr>
          <p:cNvPr id="10"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Oval 10"/>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2" name="Picture 11" descr="star_w.png"/>
          <p:cNvPicPr>
            <a:picLocks noChangeAspect="1"/>
          </p:cNvPicPr>
          <p:nvPr/>
        </p:nvPicPr>
        <p:blipFill>
          <a:blip r:embed="rId5"/>
          <a:stretch>
            <a:fillRect/>
          </a:stretch>
        </p:blipFill>
        <p:spPr>
          <a:xfrm>
            <a:off x="7735824" y="1883664"/>
            <a:ext cx="256032" cy="256032"/>
          </a:xfrm>
          <a:prstGeom prst="rect">
            <a:avLst/>
          </a:prstGeom>
        </p:spPr>
      </p:pic>
      <p:sp>
        <p:nvSpPr>
          <p:cNvPr id="13" name="TextBox 12"/>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4" name="TextBox 13"/>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Uznaný šport SOI (nie oficiálny)</a:t>
            </a:r>
          </a:p>
          <a:p>
            <a:pPr marL="201168" indent="-201168" algn="l">
              <a:spcAft>
                <a:spcPts val="700"/>
              </a:spcAft>
              <a:buClr>
                <a:srgbClr val="E32083"/>
              </a:buClr>
              <a:buFont typeface="Arial"/>
              <a:buChar char="•"/>
            </a:pPr>
            <a:r>
              <a:rPr sz="1400" b="0" i="0">
                <a:solidFill>
                  <a:srgbClr val="2B2B6B"/>
                </a:solidFill>
              </a:rPr>
              <a:t>Stabilné turistické kajaky aj pretekárske lode</a:t>
            </a:r>
          </a:p>
          <a:p>
            <a:pPr marL="201168" indent="-201168" algn="l">
              <a:spcAft>
                <a:spcPts val="700"/>
              </a:spcAft>
              <a:buClr>
                <a:srgbClr val="E32083"/>
              </a:buClr>
              <a:buFont typeface="Arial"/>
              <a:buChar char="•"/>
            </a:pPr>
            <a:r>
              <a:rPr sz="1400" b="0" i="0">
                <a:solidFill>
                  <a:srgbClr val="2B2B6B"/>
                </a:solidFill>
              </a:rPr>
              <a:t>Podmienka: 25 m plávania vo veste, vesta vždy</a:t>
            </a:r>
          </a:p>
          <a:p>
            <a:pPr marL="201168" indent="-201168" algn="l">
              <a:spcAft>
                <a:spcPts val="700"/>
              </a:spcAft>
              <a:buClr>
                <a:srgbClr val="E32083"/>
              </a:buClr>
              <a:buFont typeface="Arial"/>
              <a:buChar char="•"/>
            </a:pPr>
            <a:r>
              <a:rPr sz="1400" b="0" i="0">
                <a:solidFill>
                  <a:srgbClr val="2B2B6B"/>
                </a:solidFill>
              </a:rPr>
              <a:t>Unifikovaný K2: športovec + partner</a:t>
            </a:r>
          </a:p>
        </p:txBody>
      </p:sp>
      <p:sp>
        <p:nvSpPr>
          <p:cNvPr id="15"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6" name="Picture 15" descr="bulb_p.png"/>
          <p:cNvPicPr>
            <a:picLocks noChangeAspect="1"/>
          </p:cNvPicPr>
          <p:nvPr/>
        </p:nvPicPr>
        <p:blipFill>
          <a:blip r:embed="rId6"/>
          <a:stretch>
            <a:fillRect/>
          </a:stretch>
        </p:blipFill>
        <p:spPr>
          <a:xfrm>
            <a:off x="4041648" y="5230368"/>
            <a:ext cx="329184" cy="329184"/>
          </a:xfrm>
          <a:prstGeom prst="rect">
            <a:avLst/>
          </a:prstGeom>
        </p:spPr>
      </p:pic>
      <p:sp>
        <p:nvSpPr>
          <p:cNvPr id="17" name="TextBox 16"/>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Rovnováha je základ – najprv istota na vode, potom technika záberu.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NOVÝ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Bedminton</a:t>
            </a:r>
          </a:p>
        </p:txBody>
      </p:sp>
      <p:sp>
        <p:nvSpPr>
          <p:cNvPr id="4" name="Ikona"/>
          <p:cNvSpPr/>
          <p:nvPr/>
        </p:nvSpPr>
        <p:spPr>
          <a:xfrm>
            <a:off x="548640" y="1600200"/>
            <a:ext cx="3063240" cy="4069080"/>
          </a:xfrm>
          <a:prstGeom prst="roundRect">
            <a:avLst>
              <a:gd name="adj" fmla="val 7000"/>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 name="Picture 4" descr="shuttle_w.png"/>
          <p:cNvPicPr>
            <a:picLocks noChangeAspect="1"/>
          </p:cNvPicPr>
          <p:nvPr/>
        </p:nvPicPr>
        <p:blipFill>
          <a:blip r:embed="rId3"/>
          <a:stretch>
            <a:fillRect/>
          </a:stretch>
        </p:blipFill>
        <p:spPr>
          <a:xfrm>
            <a:off x="1165860" y="2720340"/>
            <a:ext cx="1828800" cy="1828800"/>
          </a:xfrm>
          <a:prstGeom prst="rect">
            <a:avLst/>
          </a:prstGeom>
        </p:spPr>
      </p:pic>
      <p:sp>
        <p:nvSpPr>
          <p:cNvPr id="6"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Oval 6"/>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globe_w.png"/>
          <p:cNvPicPr>
            <a:picLocks noChangeAspect="1"/>
          </p:cNvPicPr>
          <p:nvPr/>
        </p:nvPicPr>
        <p:blipFill>
          <a:blip r:embed="rId4"/>
          <a:stretch>
            <a:fillRect/>
          </a:stretch>
        </p:blipFill>
        <p:spPr>
          <a:xfrm>
            <a:off x="4123944" y="1883664"/>
            <a:ext cx="256032" cy="256032"/>
          </a:xfrm>
          <a:prstGeom prst="rect">
            <a:avLst/>
          </a:prstGeom>
        </p:spPr>
      </p:pic>
      <p:sp>
        <p:nvSpPr>
          <p:cNvPr id="9" name="TextBox 8"/>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BWF</a:t>
            </a:r>
          </a:p>
        </p:txBody>
      </p:sp>
      <p:sp>
        <p:nvSpPr>
          <p:cNvPr id="10" name="TextBox 9"/>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Dvojhra, štvorhra, mix</a:t>
            </a:r>
          </a:p>
          <a:p>
            <a:pPr marL="201168" indent="-201168" algn="l">
              <a:spcAft>
                <a:spcPts val="700"/>
              </a:spcAft>
              <a:buClr>
                <a:srgbClr val="F7D331"/>
              </a:buClr>
              <a:buFont typeface="Arial"/>
              <a:buChar char="•"/>
            </a:pPr>
            <a:r>
              <a:rPr sz="1400" b="0" i="0">
                <a:solidFill>
                  <a:srgbClr val="FFFFFF"/>
                </a:solidFill>
              </a:rPr>
              <a:t>Hra do 21 bodov</a:t>
            </a:r>
          </a:p>
          <a:p>
            <a:pPr marL="201168" indent="-201168" algn="l">
              <a:spcAft>
                <a:spcPts val="700"/>
              </a:spcAft>
              <a:buClr>
                <a:srgbClr val="F7D331"/>
              </a:buClr>
              <a:buFont typeface="Arial"/>
              <a:buChar char="•"/>
            </a:pPr>
            <a:r>
              <a:rPr sz="1400" b="0" i="0">
                <a:solidFill>
                  <a:srgbClr val="FFFFFF"/>
                </a:solidFill>
              </a:rPr>
              <a:t>Košík letí na elitnej úrovni nad 300 km/h</a:t>
            </a:r>
          </a:p>
        </p:txBody>
      </p:sp>
      <p:sp>
        <p:nvSpPr>
          <p:cNvPr id="11"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Oval 11"/>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star_w.png"/>
          <p:cNvPicPr>
            <a:picLocks noChangeAspect="1"/>
          </p:cNvPicPr>
          <p:nvPr/>
        </p:nvPicPr>
        <p:blipFill>
          <a:blip r:embed="rId5"/>
          <a:stretch>
            <a:fillRect/>
          </a:stretch>
        </p:blipFill>
        <p:spPr>
          <a:xfrm>
            <a:off x="7735824" y="1883664"/>
            <a:ext cx="256032" cy="256032"/>
          </a:xfrm>
          <a:prstGeom prst="rect">
            <a:avLst/>
          </a:prstGeom>
        </p:spPr>
      </p:pic>
      <p:sp>
        <p:nvSpPr>
          <p:cNvPr id="14" name="TextBox 13"/>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5" name="TextBox 14"/>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dirty="0" err="1">
                <a:solidFill>
                  <a:srgbClr val="2B2B6B"/>
                </a:solidFill>
              </a:rPr>
              <a:t>Súťaž</a:t>
            </a:r>
            <a:r>
              <a:rPr sz="1400" b="0" i="0" dirty="0">
                <a:solidFill>
                  <a:srgbClr val="2B2B6B"/>
                </a:solidFill>
              </a:rPr>
              <a:t> </a:t>
            </a:r>
            <a:r>
              <a:rPr sz="1400" b="0" i="0" dirty="0" err="1">
                <a:solidFill>
                  <a:srgbClr val="2B2B6B"/>
                </a:solidFill>
              </a:rPr>
              <a:t>zručností</a:t>
            </a:r>
            <a:r>
              <a:rPr sz="1400" b="0" i="0" dirty="0">
                <a:solidFill>
                  <a:srgbClr val="2B2B6B"/>
                </a:solidFill>
              </a:rPr>
              <a:t> v 6 </a:t>
            </a:r>
            <a:r>
              <a:rPr sz="1400" b="0" i="0" dirty="0" err="1">
                <a:solidFill>
                  <a:srgbClr val="2B2B6B"/>
                </a:solidFill>
              </a:rPr>
              <a:t>častiach</a:t>
            </a:r>
            <a:r>
              <a:rPr sz="1400" b="0" i="0" dirty="0">
                <a:solidFill>
                  <a:srgbClr val="2B2B6B"/>
                </a:solidFill>
              </a:rPr>
              <a:t> </a:t>
            </a:r>
            <a:r>
              <a:rPr sz="1400" b="0" i="0" dirty="0" err="1">
                <a:solidFill>
                  <a:srgbClr val="2B2B6B"/>
                </a:solidFill>
              </a:rPr>
              <a:t>vrátane</a:t>
            </a:r>
            <a:r>
              <a:rPr sz="1400" b="0" i="0" dirty="0">
                <a:solidFill>
                  <a:srgbClr val="2B2B6B"/>
                </a:solidFill>
              </a:rPr>
              <a:t> „ups“ – 30 s </a:t>
            </a:r>
            <a:r>
              <a:rPr sz="1400" b="0" i="0" dirty="0" err="1">
                <a:solidFill>
                  <a:srgbClr val="2B2B6B"/>
                </a:solidFill>
              </a:rPr>
              <a:t>žonglovania</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Podanie</a:t>
            </a:r>
            <a:r>
              <a:rPr sz="1400" b="0" i="0" dirty="0">
                <a:solidFill>
                  <a:srgbClr val="2B2B6B"/>
                </a:solidFill>
              </a:rPr>
              <a:t> </a:t>
            </a:r>
            <a:r>
              <a:rPr sz="1400" b="0" i="0" dirty="0" err="1">
                <a:solidFill>
                  <a:srgbClr val="2B2B6B"/>
                </a:solidFill>
              </a:rPr>
              <a:t>zhora</a:t>
            </a:r>
            <a:r>
              <a:rPr sz="1400" b="0" i="0" dirty="0">
                <a:solidFill>
                  <a:srgbClr val="2B2B6B"/>
                </a:solidFill>
              </a:rPr>
              <a:t> </a:t>
            </a:r>
            <a:r>
              <a:rPr sz="1400" b="0" i="0" dirty="0" err="1">
                <a:solidFill>
                  <a:srgbClr val="2B2B6B"/>
                </a:solidFill>
              </a:rPr>
              <a:t>povolené</a:t>
            </a:r>
            <a:r>
              <a:rPr sz="1400" b="0" i="0" dirty="0">
                <a:solidFill>
                  <a:srgbClr val="2B2B6B"/>
                </a:solidFill>
              </a:rPr>
              <a:t>, </a:t>
            </a:r>
            <a:r>
              <a:rPr sz="1400" b="0" i="0" dirty="0" err="1">
                <a:solidFill>
                  <a:srgbClr val="2B2B6B"/>
                </a:solidFill>
              </a:rPr>
              <a:t>ak</a:t>
            </a:r>
            <a:r>
              <a:rPr sz="1400" b="0" i="0" dirty="0">
                <a:solidFill>
                  <a:srgbClr val="2B2B6B"/>
                </a:solidFill>
              </a:rPr>
              <a:t> </a:t>
            </a:r>
            <a:r>
              <a:rPr sz="1400" b="0" i="0" dirty="0" err="1">
                <a:solidFill>
                  <a:srgbClr val="2B2B6B"/>
                </a:solidFill>
              </a:rPr>
              <a:t>spodné</a:t>
            </a:r>
            <a:r>
              <a:rPr sz="1400" b="0" i="0" dirty="0">
                <a:solidFill>
                  <a:srgbClr val="2B2B6B"/>
                </a:solidFill>
              </a:rPr>
              <a:t> </a:t>
            </a:r>
            <a:r>
              <a:rPr sz="1400" b="0" i="0" dirty="0" err="1">
                <a:solidFill>
                  <a:srgbClr val="2B2B6B"/>
                </a:solidFill>
              </a:rPr>
              <a:t>nejde</a:t>
            </a:r>
            <a:endParaRPr sz="1400" b="0" i="0" dirty="0">
              <a:solidFill>
                <a:srgbClr val="2B2B6B"/>
              </a:solidFill>
            </a:endParaRPr>
          </a:p>
          <a:p>
            <a:pPr marL="201168" indent="-201168" algn="l">
              <a:spcAft>
                <a:spcPts val="700"/>
              </a:spcAft>
              <a:buClr>
                <a:srgbClr val="E32083"/>
              </a:buClr>
              <a:buFont typeface="Arial"/>
              <a:buChar char="•"/>
            </a:pPr>
            <a:r>
              <a:rPr sz="1400" b="0" i="0" dirty="0" err="1">
                <a:solidFill>
                  <a:srgbClr val="2B2B6B"/>
                </a:solidFill>
              </a:rPr>
              <a:t>Unifikovaná</a:t>
            </a:r>
            <a:r>
              <a:rPr sz="1400" b="0" i="0" dirty="0">
                <a:solidFill>
                  <a:srgbClr val="2B2B6B"/>
                </a:solidFill>
              </a:rPr>
              <a:t> </a:t>
            </a:r>
            <a:r>
              <a:rPr sz="1400" b="0" i="0" dirty="0" err="1">
                <a:solidFill>
                  <a:srgbClr val="2B2B6B"/>
                </a:solidFill>
              </a:rPr>
              <a:t>štvorhra</a:t>
            </a:r>
            <a:r>
              <a:rPr sz="1400" b="0" i="0" dirty="0">
                <a:solidFill>
                  <a:srgbClr val="2B2B6B"/>
                </a:solidFill>
              </a:rPr>
              <a:t> a mix</a:t>
            </a:r>
          </a:p>
        </p:txBody>
      </p:sp>
      <p:sp>
        <p:nvSpPr>
          <p:cNvPr id="16"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7" name="Picture 16" descr="bulb_p.png"/>
          <p:cNvPicPr>
            <a:picLocks noChangeAspect="1"/>
          </p:cNvPicPr>
          <p:nvPr/>
        </p:nvPicPr>
        <p:blipFill>
          <a:blip r:embed="rId6"/>
          <a:stretch>
            <a:fillRect/>
          </a:stretch>
        </p:blipFill>
        <p:spPr>
          <a:xfrm>
            <a:off x="4041648" y="5230368"/>
            <a:ext cx="329184" cy="329184"/>
          </a:xfrm>
          <a:prstGeom prst="rect">
            <a:avLst/>
          </a:prstGeom>
        </p:spPr>
      </p:pic>
      <p:sp>
        <p:nvSpPr>
          <p:cNvPr id="18" name="TextBox 17"/>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Košík je pomalší ako loptička – ideálny na koordináciu oko-ruka.</a:t>
            </a:r>
          </a:p>
        </p:txBody>
      </p:sp>
      <p:pic>
        <p:nvPicPr>
          <p:cNvPr id="19" name="Obrázok 18">
            <a:extLst>
              <a:ext uri="{FF2B5EF4-FFF2-40B4-BE49-F238E27FC236}">
                <a16:creationId xmlns:a16="http://schemas.microsoft.com/office/drawing/2014/main" id="{9203D91E-2567-ED8E-ED0B-AC2BB0F9FAC0}"/>
              </a:ext>
            </a:extLst>
          </p:cNvPr>
          <p:cNvPicPr>
            <a:picLocks noChangeAspect="1"/>
          </p:cNvPicPr>
          <p:nvPr/>
        </p:nvPicPr>
        <p:blipFill>
          <a:blip r:embed="rId7"/>
          <a:srcRect l="25014" r="25437"/>
          <a:stretch>
            <a:fillRect/>
          </a:stretch>
        </p:blipFill>
        <p:spPr>
          <a:xfrm>
            <a:off x="-38793" y="1181793"/>
            <a:ext cx="3824409" cy="5145579"/>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NOVÝ ŠPORT  ·  ČO JE INÉ?</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Silový trojboj</a:t>
            </a:r>
          </a:p>
        </p:txBody>
      </p:sp>
      <p:sp>
        <p:nvSpPr>
          <p:cNvPr id="6" name="Karta 1"/>
          <p:cNvSpPr/>
          <p:nvPr/>
        </p:nvSpPr>
        <p:spPr>
          <a:xfrm>
            <a:off x="3840480" y="1600200"/>
            <a:ext cx="3383280" cy="3337560"/>
          </a:xfrm>
          <a:prstGeom prst="roundRect">
            <a:avLst>
              <a:gd name="adj" fmla="val 5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7" name="Oval 6"/>
          <p:cNvSpPr/>
          <p:nvPr/>
        </p:nvSpPr>
        <p:spPr>
          <a:xfrm>
            <a:off x="4023360" y="1783080"/>
            <a:ext cx="457200" cy="457200"/>
          </a:xfrm>
          <a:prstGeom prst="ellipse">
            <a:avLst/>
          </a:prstGeom>
          <a:solidFill>
            <a:srgbClr val="35358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8" name="Picture 7" descr="globe_w.png"/>
          <p:cNvPicPr>
            <a:picLocks noChangeAspect="1"/>
          </p:cNvPicPr>
          <p:nvPr/>
        </p:nvPicPr>
        <p:blipFill>
          <a:blip r:embed="rId3"/>
          <a:stretch>
            <a:fillRect/>
          </a:stretch>
        </p:blipFill>
        <p:spPr>
          <a:xfrm>
            <a:off x="4123944" y="1883664"/>
            <a:ext cx="256032" cy="256032"/>
          </a:xfrm>
          <a:prstGeom prst="rect">
            <a:avLst/>
          </a:prstGeom>
        </p:spPr>
      </p:pic>
      <p:sp>
        <p:nvSpPr>
          <p:cNvPr id="9" name="TextBox 8"/>
          <p:cNvSpPr txBox="1"/>
          <p:nvPr/>
        </p:nvSpPr>
        <p:spPr>
          <a:xfrm>
            <a:off x="4590288" y="1755648"/>
            <a:ext cx="2496312" cy="566928"/>
          </a:xfrm>
          <a:prstGeom prst="rect">
            <a:avLst/>
          </a:prstGeom>
          <a:noFill/>
        </p:spPr>
        <p:txBody>
          <a:bodyPr wrap="square" lIns="0" tIns="0" rIns="0" bIns="0" anchor="ctr">
            <a:noAutofit/>
          </a:bodyPr>
          <a:lstStyle/>
          <a:p>
            <a:pPr marL="0" indent="0" algn="l">
              <a:buNone/>
            </a:pPr>
            <a:r>
              <a:rPr sz="1300" b="1" i="0" spc="80">
                <a:solidFill>
                  <a:srgbClr val="F7D331"/>
                </a:solidFill>
              </a:rPr>
              <a:t>BEŽNÝ ŠPORT</a:t>
            </a:r>
          </a:p>
          <a:p>
            <a:pPr marL="0" indent="0" algn="l">
              <a:buNone/>
            </a:pPr>
            <a:r>
              <a:rPr sz="1100" b="0" i="0">
                <a:solidFill>
                  <a:srgbClr val="FFFFFF"/>
                </a:solidFill>
              </a:rPr>
              <a:t>IPF</a:t>
            </a:r>
          </a:p>
        </p:txBody>
      </p:sp>
      <p:sp>
        <p:nvSpPr>
          <p:cNvPr id="10" name="TextBox 9"/>
          <p:cNvSpPr txBox="1"/>
          <p:nvPr/>
        </p:nvSpPr>
        <p:spPr>
          <a:xfrm>
            <a:off x="4041648" y="2496312"/>
            <a:ext cx="3017520" cy="2350008"/>
          </a:xfrm>
          <a:prstGeom prst="rect">
            <a:avLst/>
          </a:prstGeom>
          <a:noFill/>
        </p:spPr>
        <p:txBody>
          <a:bodyPr wrap="square" lIns="0" tIns="0" rIns="0" bIns="0" anchor="t">
            <a:noAutofit/>
          </a:bodyPr>
          <a:lstStyle/>
          <a:p>
            <a:pPr marL="201168" indent="-201168" algn="l">
              <a:spcAft>
                <a:spcPts val="700"/>
              </a:spcAft>
              <a:buClr>
                <a:srgbClr val="F7D331"/>
              </a:buClr>
              <a:buFont typeface="Arial"/>
              <a:buChar char="•"/>
            </a:pPr>
            <a:r>
              <a:rPr sz="1400" b="0" i="0">
                <a:solidFill>
                  <a:srgbClr val="FFFFFF"/>
                </a:solidFill>
              </a:rPr>
              <a:t>Drep, tlak na lavici, mŕtvy ťah</a:t>
            </a:r>
          </a:p>
          <a:p>
            <a:pPr marL="201168" indent="-201168" algn="l">
              <a:spcAft>
                <a:spcPts val="700"/>
              </a:spcAft>
              <a:buClr>
                <a:srgbClr val="F7D331"/>
              </a:buClr>
              <a:buFont typeface="Arial"/>
              <a:buChar char="•"/>
            </a:pPr>
            <a:r>
              <a:rPr sz="1400" b="0" i="0">
                <a:solidFill>
                  <a:srgbClr val="FFFFFF"/>
                </a:solidFill>
              </a:rPr>
              <a:t>Klasická aj „equipped“ kategória (v dresoch)</a:t>
            </a:r>
          </a:p>
          <a:p>
            <a:pPr marL="201168" indent="-201168" algn="l">
              <a:spcAft>
                <a:spcPts val="700"/>
              </a:spcAft>
              <a:buClr>
                <a:srgbClr val="F7D331"/>
              </a:buClr>
              <a:buFont typeface="Arial"/>
              <a:buChar char="•"/>
            </a:pPr>
            <a:r>
              <a:rPr sz="1400" b="0" i="0">
                <a:solidFill>
                  <a:srgbClr val="FFFFFF"/>
                </a:solidFill>
              </a:rPr>
              <a:t>Pozor: vzpieranie (trh, nadhod) je iný šport</a:t>
            </a:r>
          </a:p>
        </p:txBody>
      </p:sp>
      <p:sp>
        <p:nvSpPr>
          <p:cNvPr id="11" name="Karta 2"/>
          <p:cNvSpPr/>
          <p:nvPr/>
        </p:nvSpPr>
        <p:spPr>
          <a:xfrm>
            <a:off x="7452360" y="1600200"/>
            <a:ext cx="3383280" cy="3337560"/>
          </a:xfrm>
          <a:prstGeom prst="roundRect">
            <a:avLst>
              <a:gd name="adj" fmla="val 5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Oval 11"/>
          <p:cNvSpPr/>
          <p:nvPr/>
        </p:nvSpPr>
        <p:spPr>
          <a:xfrm>
            <a:off x="7635240" y="1783080"/>
            <a:ext cx="457200" cy="45720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3" name="Picture 12" descr="star_w.png"/>
          <p:cNvPicPr>
            <a:picLocks noChangeAspect="1"/>
          </p:cNvPicPr>
          <p:nvPr/>
        </p:nvPicPr>
        <p:blipFill>
          <a:blip r:embed="rId4"/>
          <a:stretch>
            <a:fillRect/>
          </a:stretch>
        </p:blipFill>
        <p:spPr>
          <a:xfrm>
            <a:off x="7735824" y="1883664"/>
            <a:ext cx="256032" cy="256032"/>
          </a:xfrm>
          <a:prstGeom prst="rect">
            <a:avLst/>
          </a:prstGeom>
        </p:spPr>
      </p:pic>
      <p:sp>
        <p:nvSpPr>
          <p:cNvPr id="14" name="TextBox 13"/>
          <p:cNvSpPr txBox="1"/>
          <p:nvPr/>
        </p:nvSpPr>
        <p:spPr>
          <a:xfrm>
            <a:off x="8202168" y="1755648"/>
            <a:ext cx="2496312" cy="566928"/>
          </a:xfrm>
          <a:prstGeom prst="rect">
            <a:avLst/>
          </a:prstGeom>
          <a:noFill/>
        </p:spPr>
        <p:txBody>
          <a:bodyPr wrap="square" lIns="0" tIns="0" rIns="0" bIns="0" anchor="ctr">
            <a:noAutofit/>
          </a:bodyPr>
          <a:lstStyle/>
          <a:p>
            <a:pPr marL="0" indent="0" algn="l">
              <a:buNone/>
            </a:pPr>
            <a:r>
              <a:rPr sz="1300" b="1" i="0" spc="80">
                <a:solidFill>
                  <a:srgbClr val="E32083"/>
                </a:solidFill>
              </a:rPr>
              <a:t>ŠPECIÁLNE OLYMPIÁDY</a:t>
            </a:r>
          </a:p>
          <a:p>
            <a:pPr marL="0" indent="0" algn="l">
              <a:buNone/>
            </a:pPr>
            <a:r>
              <a:rPr sz="1100" b="0" i="0">
                <a:solidFill>
                  <a:srgbClr val="2B2B6B"/>
                </a:solidFill>
              </a:rPr>
              <a:t>pravidlá SOI</a:t>
            </a:r>
          </a:p>
        </p:txBody>
      </p:sp>
      <p:sp>
        <p:nvSpPr>
          <p:cNvPr id="15" name="TextBox 14"/>
          <p:cNvSpPr txBox="1"/>
          <p:nvPr/>
        </p:nvSpPr>
        <p:spPr>
          <a:xfrm>
            <a:off x="7653528" y="2496312"/>
            <a:ext cx="3017520" cy="2350008"/>
          </a:xfrm>
          <a:prstGeom prst="rect">
            <a:avLst/>
          </a:prstGeom>
          <a:noFill/>
        </p:spPr>
        <p:txBody>
          <a:bodyPr wrap="square" lIns="0" tIns="0" rIns="0" bIns="0" anchor="t">
            <a:noAutofit/>
          </a:bodyPr>
          <a:lstStyle/>
          <a:p>
            <a:pPr marL="201168" indent="-201168" algn="l">
              <a:spcAft>
                <a:spcPts val="700"/>
              </a:spcAft>
              <a:buClr>
                <a:srgbClr val="E32083"/>
              </a:buClr>
              <a:buFont typeface="Arial"/>
              <a:buChar char="•"/>
            </a:pPr>
            <a:r>
              <a:rPr sz="1400" b="0" i="0">
                <a:solidFill>
                  <a:srgbClr val="2B2B6B"/>
                </a:solidFill>
              </a:rPr>
              <a:t>Len klasická (raw) kategória</a:t>
            </a:r>
          </a:p>
          <a:p>
            <a:pPr marL="201168" indent="-201168" algn="l">
              <a:spcAft>
                <a:spcPts val="700"/>
              </a:spcAft>
              <a:buClr>
                <a:srgbClr val="E32083"/>
              </a:buClr>
              <a:buFont typeface="Arial"/>
              <a:buChar char="•"/>
            </a:pPr>
            <a:r>
              <a:rPr sz="1400" b="0" i="0">
                <a:solidFill>
                  <a:srgbClr val="2B2B6B"/>
                </a:solidFill>
              </a:rPr>
              <a:t>Aj samostatné disciplíny a kombinácie</a:t>
            </a:r>
          </a:p>
          <a:p>
            <a:pPr marL="201168" indent="-201168" algn="l">
              <a:spcAft>
                <a:spcPts val="700"/>
              </a:spcAft>
              <a:buClr>
                <a:srgbClr val="E32083"/>
              </a:buClr>
              <a:buFont typeface="Arial"/>
              <a:buChar char="•"/>
            </a:pPr>
            <a:r>
              <a:rPr sz="1400" b="0" i="0">
                <a:solidFill>
                  <a:srgbClr val="2B2B6B"/>
                </a:solidFill>
              </a:rPr>
              <a:t>Minimálny vek 14 rokov; začiatočníci tlačia 15 kg tyč</a:t>
            </a:r>
          </a:p>
          <a:p>
            <a:pPr marL="201168" indent="-201168" algn="l">
              <a:spcAft>
                <a:spcPts val="700"/>
              </a:spcAft>
              <a:buClr>
                <a:srgbClr val="E32083"/>
              </a:buClr>
              <a:buFont typeface="Arial"/>
              <a:buChar char="•"/>
            </a:pPr>
            <a:r>
              <a:rPr sz="1400" b="0" i="0">
                <a:solidFill>
                  <a:srgbClr val="2B2B6B"/>
                </a:solidFill>
              </a:rPr>
              <a:t>2–5 nakladačov na pódiu; drep nie pri AAI</a:t>
            </a:r>
          </a:p>
        </p:txBody>
      </p:sp>
      <p:sp>
        <p:nvSpPr>
          <p:cNvPr id="16" name="Tip"/>
          <p:cNvSpPr/>
          <p:nvPr/>
        </p:nvSpPr>
        <p:spPr>
          <a:xfrm>
            <a:off x="3840480" y="5120640"/>
            <a:ext cx="6995160" cy="548640"/>
          </a:xfrm>
          <a:prstGeom prst="roundRect">
            <a:avLst>
              <a:gd name="adj" fmla="val 50000"/>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7" name="Picture 16" descr="bulb_p.png"/>
          <p:cNvPicPr>
            <a:picLocks noChangeAspect="1"/>
          </p:cNvPicPr>
          <p:nvPr/>
        </p:nvPicPr>
        <p:blipFill>
          <a:blip r:embed="rId5"/>
          <a:stretch>
            <a:fillRect/>
          </a:stretch>
        </p:blipFill>
        <p:spPr>
          <a:xfrm>
            <a:off x="4041648" y="5230368"/>
            <a:ext cx="329184" cy="329184"/>
          </a:xfrm>
          <a:prstGeom prst="rect">
            <a:avLst/>
          </a:prstGeom>
        </p:spPr>
      </p:pic>
      <p:sp>
        <p:nvSpPr>
          <p:cNvPr id="18" name="TextBox 17"/>
          <p:cNvSpPr txBox="1"/>
          <p:nvPr/>
        </p:nvSpPr>
        <p:spPr>
          <a:xfrm>
            <a:off x="4480560" y="5120640"/>
            <a:ext cx="6263640" cy="548640"/>
          </a:xfrm>
          <a:prstGeom prst="rect">
            <a:avLst/>
          </a:prstGeom>
          <a:noFill/>
        </p:spPr>
        <p:txBody>
          <a:bodyPr wrap="square" lIns="0" tIns="0" rIns="0" bIns="0" anchor="ctr">
            <a:noAutofit/>
          </a:bodyPr>
          <a:lstStyle/>
          <a:p>
            <a:pPr marL="0" indent="0" algn="l">
              <a:buNone/>
            </a:pPr>
            <a:r>
              <a:rPr sz="1300" b="1" i="0">
                <a:solidFill>
                  <a:srgbClr val="2B2B6B"/>
                </a:solidFill>
              </a:rPr>
              <a:t>Tip pre trénera: </a:t>
            </a:r>
            <a:r>
              <a:rPr sz="1300" b="0" i="0">
                <a:solidFill>
                  <a:srgbClr val="2B2B6B"/>
                </a:solidFill>
              </a:rPr>
              <a:t>Technika pred záťažou. Silu nevedia odhadnúť – váhu určuje tréner.</a:t>
            </a:r>
          </a:p>
        </p:txBody>
      </p:sp>
      <p:pic>
        <p:nvPicPr>
          <p:cNvPr id="20" name="Obrázok 19">
            <a:extLst>
              <a:ext uri="{FF2B5EF4-FFF2-40B4-BE49-F238E27FC236}">
                <a16:creationId xmlns:a16="http://schemas.microsoft.com/office/drawing/2014/main" id="{0C0EAE57-975A-3B14-E863-7F6EFA9E2226}"/>
              </a:ext>
            </a:extLst>
          </p:cNvPr>
          <p:cNvPicPr>
            <a:picLocks noChangeAspect="1"/>
          </p:cNvPicPr>
          <p:nvPr/>
        </p:nvPicPr>
        <p:blipFill>
          <a:blip r:embed="rId6"/>
          <a:srcRect t="14726"/>
          <a:stretch>
            <a:fillRect/>
          </a:stretch>
        </p:blipFill>
        <p:spPr>
          <a:xfrm>
            <a:off x="0" y="1600200"/>
            <a:ext cx="3783169" cy="3730751"/>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63260" y="-57509"/>
            <a:ext cx="9732973" cy="1874808"/>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err="1">
                <a:solidFill>
                  <a:schemeClr val="tx1"/>
                </a:solidFill>
                <a:latin typeface="Amasis MT Pro Light" panose="020B0604020202020204" pitchFamily="18" charset="-18"/>
                <a:cs typeface="DaunPenh" panose="020B0604020202020204" pitchFamily="2" charset="0"/>
              </a:rPr>
              <a:t>Otvorené</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Majstrovstvá</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Európy</a:t>
            </a:r>
            <a:r>
              <a:rPr lang="en-US" sz="4000" b="1" dirty="0">
                <a:solidFill>
                  <a:schemeClr val="tx1"/>
                </a:solidFill>
                <a:latin typeface="Amasis MT Pro Light" panose="020B0604020202020204" pitchFamily="18" charset="-18"/>
                <a:cs typeface="DaunPenh" panose="020B0604020202020204" pitchFamily="2" charset="0"/>
              </a:rPr>
              <a:t> </a:t>
            </a:r>
            <a:r>
              <a:rPr lang="sk-SK" sz="4000" b="1" dirty="0">
                <a:solidFill>
                  <a:schemeClr val="tx1"/>
                </a:solidFill>
                <a:latin typeface="Amasis MT Pro Light" panose="020B0604020202020204" pitchFamily="18" charset="-18"/>
                <a:cs typeface="DaunPenh" panose="020B0604020202020204" pitchFamily="2" charset="0"/>
              </a:rPr>
              <a:t>Špeciálnych olympiád. </a:t>
            </a:r>
            <a:r>
              <a:rPr lang="en-US" sz="4000" b="1" dirty="0" err="1">
                <a:solidFill>
                  <a:schemeClr val="tx1"/>
                </a:solidFill>
                <a:latin typeface="Amasis MT Pro Light" panose="020B0604020202020204" pitchFamily="18" charset="-18"/>
                <a:cs typeface="DaunPenh" panose="020B0604020202020204" pitchFamily="2" charset="0"/>
              </a:rPr>
              <a:t>Medzinárodná</a:t>
            </a:r>
            <a:r>
              <a:rPr lang="en-US" sz="4000" b="1" dirty="0">
                <a:solidFill>
                  <a:schemeClr val="tx1"/>
                </a:solidFill>
                <a:latin typeface="Amasis MT Pro Light" panose="020B0604020202020204" pitchFamily="18" charset="-18"/>
                <a:cs typeface="DaunPenh" panose="020B0604020202020204" pitchFamily="2" charset="0"/>
              </a:rPr>
              <a:t> TOP </a:t>
            </a:r>
            <a:r>
              <a:rPr lang="en-US" sz="4000" b="1" dirty="0" err="1">
                <a:solidFill>
                  <a:schemeClr val="tx1"/>
                </a:solidFill>
                <a:latin typeface="Amasis MT Pro Light" panose="020B0604020202020204" pitchFamily="18" charset="-18"/>
                <a:cs typeface="DaunPenh" panose="020B0604020202020204" pitchFamily="2" charset="0"/>
              </a:rPr>
              <a:t>súťaž</a:t>
            </a:r>
            <a:r>
              <a:rPr lang="en-US" sz="4000" b="1" dirty="0">
                <a:solidFill>
                  <a:schemeClr val="tx1"/>
                </a:solidFill>
                <a:latin typeface="Amasis MT Pro Light" panose="020B0604020202020204" pitchFamily="18" charset="-18"/>
                <a:cs typeface="DaunPenh" panose="020B0604020202020204" pitchFamily="2" charset="0"/>
              </a:rPr>
              <a:t> </a:t>
            </a:r>
          </a:p>
          <a:p>
            <a:pPr marL="0" indent="0">
              <a:buNone/>
            </a:pPr>
            <a:r>
              <a:rPr lang="en-US" sz="4000" b="1" dirty="0">
                <a:solidFill>
                  <a:schemeClr val="tx1"/>
                </a:solidFill>
                <a:latin typeface="Amasis MT Pro Light" panose="020B0604020202020204" pitchFamily="18" charset="-18"/>
                <a:cs typeface="DaunPenh" panose="020B0604020202020204" pitchFamily="2" charset="0"/>
              </a:rPr>
              <a:t>Special Olympics Slovakia </a:t>
            </a:r>
          </a:p>
          <a:p>
            <a:pPr algn="ctr"/>
            <a:endParaRPr lang="en-US"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en-US" b="1" dirty="0">
              <a:solidFill>
                <a:schemeClr val="tx1"/>
              </a:solidFill>
              <a:latin typeface="Amasis MT Pro Light" panose="020B0604020202020204" pitchFamily="18" charset="-18"/>
              <a:cs typeface="DaunPenh" panose="020B0604020202020204" pitchFamily="2" charset="0"/>
            </a:endParaRPr>
          </a:p>
        </p:txBody>
      </p:sp>
      <p:pic>
        <p:nvPicPr>
          <p:cNvPr id="3" name="Obrázok 2" descr="Obrázok, na ktorom je nebo, ošatenie, osoba, exteriér&#10;&#10;Automaticky generovaný popis">
            <a:extLst>
              <a:ext uri="{FF2B5EF4-FFF2-40B4-BE49-F238E27FC236}">
                <a16:creationId xmlns:a16="http://schemas.microsoft.com/office/drawing/2014/main" id="{03417124-6499-7FFC-723A-DAEA9C020F8A}"/>
              </a:ext>
            </a:extLst>
          </p:cNvPr>
          <p:cNvPicPr>
            <a:picLocks noChangeAspect="1"/>
          </p:cNvPicPr>
          <p:nvPr/>
        </p:nvPicPr>
        <p:blipFill rotWithShape="1">
          <a:blip r:embed="rId2"/>
          <a:srcRect b="21345"/>
          <a:stretch/>
        </p:blipFill>
        <p:spPr>
          <a:xfrm>
            <a:off x="316301" y="1949570"/>
            <a:ext cx="9353413" cy="4908430"/>
          </a:xfrm>
          <a:prstGeom prst="rect">
            <a:avLst/>
          </a:prstGeom>
        </p:spPr>
      </p:pic>
    </p:spTree>
    <p:extLst>
      <p:ext uri="{BB962C8B-B14F-4D97-AF65-F5344CB8AC3E}">
        <p14:creationId xmlns:p14="http://schemas.microsoft.com/office/powerpoint/2010/main" val="39351673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BEZPEČNOSŤ · DOWNOV SYNDRÓM</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Atlanto-axiálna instabilita (AAI)</a:t>
            </a:r>
          </a:p>
        </p:txBody>
      </p:sp>
      <p:sp>
        <p:nvSpPr>
          <p:cNvPr id="4" name="Rounded Rectangle 3"/>
          <p:cNvSpPr/>
          <p:nvPr/>
        </p:nvSpPr>
        <p:spPr>
          <a:xfrm>
            <a:off x="548640" y="1737360"/>
            <a:ext cx="4206240" cy="3931920"/>
          </a:xfrm>
          <a:prstGeom prst="roundRect">
            <a:avLst>
              <a:gd name="adj" fmla="val 6000"/>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5" name="Picture 4" descr="warn_w.png"/>
          <p:cNvPicPr>
            <a:picLocks noChangeAspect="1"/>
          </p:cNvPicPr>
          <p:nvPr/>
        </p:nvPicPr>
        <p:blipFill>
          <a:blip r:embed="rId3"/>
          <a:stretch>
            <a:fillRect/>
          </a:stretch>
        </p:blipFill>
        <p:spPr>
          <a:xfrm>
            <a:off x="822960" y="1965960"/>
            <a:ext cx="640080" cy="640080"/>
          </a:xfrm>
          <a:prstGeom prst="rect">
            <a:avLst/>
          </a:prstGeom>
        </p:spPr>
      </p:pic>
      <p:sp>
        <p:nvSpPr>
          <p:cNvPr id="6" name="TextBox 5"/>
          <p:cNvSpPr txBox="1"/>
          <p:nvPr/>
        </p:nvSpPr>
        <p:spPr>
          <a:xfrm>
            <a:off x="822960" y="2743200"/>
            <a:ext cx="3749039" cy="2834640"/>
          </a:xfrm>
          <a:prstGeom prst="rect">
            <a:avLst/>
          </a:prstGeom>
          <a:noFill/>
        </p:spPr>
        <p:txBody>
          <a:bodyPr wrap="square" lIns="0" tIns="0" rIns="0" bIns="0" anchor="t">
            <a:noAutofit/>
          </a:bodyPr>
          <a:lstStyle/>
          <a:p>
            <a:pPr marL="0" indent="0" algn="l">
              <a:spcAft>
                <a:spcPts val="1000"/>
              </a:spcAft>
              <a:buNone/>
            </a:pPr>
            <a:r>
              <a:rPr sz="1400" b="0" i="0">
                <a:solidFill>
                  <a:srgbClr val="FFFFFF"/>
                </a:solidFill>
              </a:rPr>
              <a:t>Uvoľnené spojenie 1. a 2. krčného stavca. Prudký pohyb hlavy alebo náraz môže poškodiť miechu.</a:t>
            </a:r>
          </a:p>
          <a:p>
            <a:pPr marL="0" indent="0" algn="l">
              <a:buNone/>
            </a:pPr>
            <a:r>
              <a:rPr sz="1400" b="1" i="0">
                <a:solidFill>
                  <a:srgbClr val="FFFFFF"/>
                </a:solidFill>
              </a:rPr>
              <a:t>Športovec s diagnostikovanou AAI sa môže zúčastniť len s písomným súhlasom a potvrdením dvoch lekárov.</a:t>
            </a:r>
          </a:p>
        </p:txBody>
      </p:sp>
      <p:sp>
        <p:nvSpPr>
          <p:cNvPr id="7" name="TextBox 6"/>
          <p:cNvSpPr txBox="1"/>
          <p:nvPr/>
        </p:nvSpPr>
        <p:spPr>
          <a:xfrm>
            <a:off x="5074920" y="1691640"/>
            <a:ext cx="5760720" cy="411480"/>
          </a:xfrm>
          <a:prstGeom prst="rect">
            <a:avLst/>
          </a:prstGeom>
          <a:noFill/>
        </p:spPr>
        <p:txBody>
          <a:bodyPr wrap="square" lIns="0" tIns="0" rIns="0" bIns="0" anchor="t">
            <a:noAutofit/>
          </a:bodyPr>
          <a:lstStyle/>
          <a:p>
            <a:pPr marL="0" indent="0" algn="l">
              <a:buNone/>
            </a:pPr>
            <a:r>
              <a:rPr sz="1600" b="1" i="0">
                <a:solidFill>
                  <a:srgbClr val="F7D331"/>
                </a:solidFill>
              </a:rPr>
              <a:t>Disciplíny obmedzené pri AAI:</a:t>
            </a:r>
          </a:p>
        </p:txBody>
      </p:sp>
      <p:sp>
        <p:nvSpPr>
          <p:cNvPr id="8" name="Rounded Rectangle 7"/>
          <p:cNvSpPr/>
          <p:nvPr/>
        </p:nvSpPr>
        <p:spPr>
          <a:xfrm>
            <a:off x="5074920" y="2240280"/>
            <a:ext cx="2711196"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TextBox 8"/>
          <p:cNvSpPr txBox="1"/>
          <p:nvPr/>
        </p:nvSpPr>
        <p:spPr>
          <a:xfrm>
            <a:off x="5074920" y="2240280"/>
            <a:ext cx="2711196" cy="438912"/>
          </a:xfrm>
          <a:prstGeom prst="rect">
            <a:avLst/>
          </a:prstGeom>
          <a:noFill/>
        </p:spPr>
        <p:txBody>
          <a:bodyPr wrap="square" lIns="0" tIns="0" rIns="0" bIns="0" anchor="ctr">
            <a:noAutofit/>
          </a:bodyPr>
          <a:lstStyle/>
          <a:p>
            <a:pPr marL="0" indent="0" algn="ctr">
              <a:buNone/>
            </a:pPr>
            <a:r>
              <a:rPr sz="1300" b="1" i="0">
                <a:solidFill>
                  <a:srgbClr val="2B2B6B"/>
                </a:solidFill>
              </a:rPr>
              <a:t>Motýlik a štartový skok</a:t>
            </a:r>
          </a:p>
        </p:txBody>
      </p:sp>
      <p:sp>
        <p:nvSpPr>
          <p:cNvPr id="10" name="Rounded Rectangle 9"/>
          <p:cNvSpPr/>
          <p:nvPr/>
        </p:nvSpPr>
        <p:spPr>
          <a:xfrm>
            <a:off x="7923275" y="2240280"/>
            <a:ext cx="1449324"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7923275" y="2240280"/>
            <a:ext cx="1449324" cy="438912"/>
          </a:xfrm>
          <a:prstGeom prst="rect">
            <a:avLst/>
          </a:prstGeom>
          <a:noFill/>
        </p:spPr>
        <p:txBody>
          <a:bodyPr wrap="square" lIns="0" tIns="0" rIns="0" bIns="0" anchor="ctr">
            <a:noAutofit/>
          </a:bodyPr>
          <a:lstStyle/>
          <a:p>
            <a:pPr marL="0" indent="0" algn="ctr">
              <a:buNone/>
            </a:pPr>
            <a:r>
              <a:rPr lang="sk-SK" sz="1300" b="1" dirty="0">
                <a:solidFill>
                  <a:srgbClr val="2B2B6B"/>
                </a:solidFill>
              </a:rPr>
              <a:t>Skok do výšky</a:t>
            </a:r>
            <a:endParaRPr sz="1300" b="1" i="0" dirty="0">
              <a:solidFill>
                <a:srgbClr val="2B2B6B"/>
              </a:solidFill>
            </a:endParaRPr>
          </a:p>
        </p:txBody>
      </p:sp>
      <p:sp>
        <p:nvSpPr>
          <p:cNvPr id="12" name="Rounded Rectangle 11"/>
          <p:cNvSpPr/>
          <p:nvPr/>
        </p:nvSpPr>
        <p:spPr>
          <a:xfrm>
            <a:off x="5074920" y="2807208"/>
            <a:ext cx="2290572"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5074920" y="2807208"/>
            <a:ext cx="2290572" cy="438912"/>
          </a:xfrm>
          <a:prstGeom prst="rect">
            <a:avLst/>
          </a:prstGeom>
          <a:noFill/>
        </p:spPr>
        <p:txBody>
          <a:bodyPr wrap="square" lIns="0" tIns="0" rIns="0" bIns="0" anchor="ctr">
            <a:noAutofit/>
          </a:bodyPr>
          <a:lstStyle/>
          <a:p>
            <a:pPr marL="0" indent="0" algn="ctr">
              <a:buNone/>
            </a:pPr>
            <a:r>
              <a:rPr sz="1300" b="1" i="0">
                <a:solidFill>
                  <a:srgbClr val="2B2B6B"/>
                </a:solidFill>
              </a:rPr>
              <a:t>Viacboj (pentatlon)</a:t>
            </a:r>
          </a:p>
        </p:txBody>
      </p:sp>
      <p:sp>
        <p:nvSpPr>
          <p:cNvPr id="14" name="Rounded Rectangle 13"/>
          <p:cNvSpPr/>
          <p:nvPr/>
        </p:nvSpPr>
        <p:spPr>
          <a:xfrm>
            <a:off x="7502652" y="2807208"/>
            <a:ext cx="2500884"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7502652" y="2807208"/>
            <a:ext cx="2500884" cy="438912"/>
          </a:xfrm>
          <a:prstGeom prst="rect">
            <a:avLst/>
          </a:prstGeom>
          <a:noFill/>
        </p:spPr>
        <p:txBody>
          <a:bodyPr wrap="square" lIns="0" tIns="0" rIns="0" bIns="0" anchor="ctr">
            <a:noAutofit/>
          </a:bodyPr>
          <a:lstStyle/>
          <a:p>
            <a:pPr marL="0" indent="0" algn="ctr">
              <a:buNone/>
            </a:pPr>
            <a:r>
              <a:rPr sz="1300" b="1" i="0">
                <a:solidFill>
                  <a:srgbClr val="2B2B6B"/>
                </a:solidFill>
              </a:rPr>
              <a:t>Drep (silový trojboj)</a:t>
            </a:r>
          </a:p>
        </p:txBody>
      </p:sp>
      <p:sp>
        <p:nvSpPr>
          <p:cNvPr id="16" name="Rounded Rectangle 15"/>
          <p:cNvSpPr/>
          <p:nvPr/>
        </p:nvSpPr>
        <p:spPr>
          <a:xfrm>
            <a:off x="5074920" y="3374136"/>
            <a:ext cx="1239012"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5074920" y="3374136"/>
            <a:ext cx="1239012" cy="438912"/>
          </a:xfrm>
          <a:prstGeom prst="rect">
            <a:avLst/>
          </a:prstGeom>
          <a:noFill/>
        </p:spPr>
        <p:txBody>
          <a:bodyPr wrap="square" lIns="0" tIns="0" rIns="0" bIns="0" anchor="ctr">
            <a:noAutofit/>
          </a:bodyPr>
          <a:lstStyle/>
          <a:p>
            <a:pPr marL="0" indent="0" algn="ctr">
              <a:buNone/>
            </a:pPr>
            <a:r>
              <a:rPr sz="1300" b="1" i="0">
                <a:solidFill>
                  <a:srgbClr val="2B2B6B"/>
                </a:solidFill>
              </a:rPr>
              <a:t>Jazdectvo</a:t>
            </a:r>
          </a:p>
        </p:txBody>
      </p:sp>
      <p:sp>
        <p:nvSpPr>
          <p:cNvPr id="18" name="Rounded Rectangle 17"/>
          <p:cNvSpPr/>
          <p:nvPr/>
        </p:nvSpPr>
        <p:spPr>
          <a:xfrm>
            <a:off x="6451092" y="3374136"/>
            <a:ext cx="2290572"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6451092" y="3374136"/>
            <a:ext cx="2290572" cy="438912"/>
          </a:xfrm>
          <a:prstGeom prst="rect">
            <a:avLst/>
          </a:prstGeom>
          <a:noFill/>
        </p:spPr>
        <p:txBody>
          <a:bodyPr wrap="square" lIns="0" tIns="0" rIns="0" bIns="0" anchor="ctr">
            <a:noAutofit/>
          </a:bodyPr>
          <a:lstStyle/>
          <a:p>
            <a:pPr marL="0" indent="0" algn="ctr">
              <a:buNone/>
            </a:pPr>
            <a:r>
              <a:rPr sz="1300" b="1" i="0">
                <a:solidFill>
                  <a:srgbClr val="2B2B6B"/>
                </a:solidFill>
              </a:rPr>
              <a:t>Športová gymnastika</a:t>
            </a:r>
          </a:p>
        </p:txBody>
      </p:sp>
      <p:sp>
        <p:nvSpPr>
          <p:cNvPr id="20" name="Rounded Rectangle 19"/>
          <p:cNvSpPr/>
          <p:nvPr/>
        </p:nvSpPr>
        <p:spPr>
          <a:xfrm>
            <a:off x="8878824" y="3374136"/>
            <a:ext cx="923544"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8878824" y="3374136"/>
            <a:ext cx="923544" cy="438912"/>
          </a:xfrm>
          <a:prstGeom prst="rect">
            <a:avLst/>
          </a:prstGeom>
          <a:noFill/>
        </p:spPr>
        <p:txBody>
          <a:bodyPr wrap="square" lIns="0" tIns="0" rIns="0" bIns="0" anchor="ctr">
            <a:noAutofit/>
          </a:bodyPr>
          <a:lstStyle/>
          <a:p>
            <a:pPr marL="0" indent="0" algn="ctr">
              <a:buNone/>
            </a:pPr>
            <a:r>
              <a:rPr sz="1300" b="1" i="0">
                <a:solidFill>
                  <a:srgbClr val="2B2B6B"/>
                </a:solidFill>
              </a:rPr>
              <a:t>Futbal</a:t>
            </a:r>
          </a:p>
        </p:txBody>
      </p:sp>
      <p:sp>
        <p:nvSpPr>
          <p:cNvPr id="22" name="Rounded Rectangle 21"/>
          <p:cNvSpPr/>
          <p:nvPr/>
        </p:nvSpPr>
        <p:spPr>
          <a:xfrm>
            <a:off x="5074920" y="3941064"/>
            <a:ext cx="1975104"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5074920" y="3941064"/>
            <a:ext cx="1975104" cy="438912"/>
          </a:xfrm>
          <a:prstGeom prst="rect">
            <a:avLst/>
          </a:prstGeom>
          <a:noFill/>
        </p:spPr>
        <p:txBody>
          <a:bodyPr wrap="square" lIns="0" tIns="0" rIns="0" bIns="0" anchor="ctr">
            <a:noAutofit/>
          </a:bodyPr>
          <a:lstStyle/>
          <a:p>
            <a:pPr marL="0" indent="0" algn="ctr">
              <a:buNone/>
            </a:pPr>
            <a:r>
              <a:rPr sz="1300" b="1" i="0">
                <a:solidFill>
                  <a:srgbClr val="2B2B6B"/>
                </a:solidFill>
              </a:rPr>
              <a:t>Alpské lyžovanie</a:t>
            </a:r>
          </a:p>
        </p:txBody>
      </p:sp>
      <p:sp>
        <p:nvSpPr>
          <p:cNvPr id="24" name="Rounded Rectangle 23"/>
          <p:cNvSpPr/>
          <p:nvPr/>
        </p:nvSpPr>
        <p:spPr>
          <a:xfrm>
            <a:off x="7187183" y="3941064"/>
            <a:ext cx="1554480"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7187183" y="3941064"/>
            <a:ext cx="1554480" cy="438912"/>
          </a:xfrm>
          <a:prstGeom prst="rect">
            <a:avLst/>
          </a:prstGeom>
          <a:noFill/>
        </p:spPr>
        <p:txBody>
          <a:bodyPr wrap="square" lIns="0" tIns="0" rIns="0" bIns="0" anchor="ctr">
            <a:noAutofit/>
          </a:bodyPr>
          <a:lstStyle/>
          <a:p>
            <a:pPr marL="0" indent="0" algn="ctr">
              <a:buNone/>
            </a:pPr>
            <a:r>
              <a:rPr sz="1300" b="1" i="0">
                <a:solidFill>
                  <a:srgbClr val="2B2B6B"/>
                </a:solidFill>
              </a:rPr>
              <a:t>Snowboarding</a:t>
            </a:r>
          </a:p>
        </p:txBody>
      </p:sp>
      <p:sp>
        <p:nvSpPr>
          <p:cNvPr id="26" name="Rounded Rectangle 25"/>
          <p:cNvSpPr/>
          <p:nvPr/>
        </p:nvSpPr>
        <p:spPr>
          <a:xfrm>
            <a:off x="8878824" y="3941064"/>
            <a:ext cx="713232"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7" name="TextBox 26"/>
          <p:cNvSpPr txBox="1"/>
          <p:nvPr/>
        </p:nvSpPr>
        <p:spPr>
          <a:xfrm>
            <a:off x="8878824" y="3941064"/>
            <a:ext cx="713232" cy="438912"/>
          </a:xfrm>
          <a:prstGeom prst="rect">
            <a:avLst/>
          </a:prstGeom>
          <a:noFill/>
        </p:spPr>
        <p:txBody>
          <a:bodyPr wrap="square" lIns="0" tIns="0" rIns="0" bIns="0" anchor="ctr">
            <a:noAutofit/>
          </a:bodyPr>
          <a:lstStyle/>
          <a:p>
            <a:pPr marL="0" indent="0" algn="ctr">
              <a:buNone/>
            </a:pPr>
            <a:r>
              <a:rPr sz="1300" b="1" i="0">
                <a:solidFill>
                  <a:srgbClr val="2B2B6B"/>
                </a:solidFill>
              </a:rPr>
              <a:t>Judo</a:t>
            </a:r>
          </a:p>
        </p:txBody>
      </p:sp>
      <p:sp>
        <p:nvSpPr>
          <p:cNvPr id="28" name="Rounded Rectangle 27"/>
          <p:cNvSpPr/>
          <p:nvPr/>
        </p:nvSpPr>
        <p:spPr>
          <a:xfrm>
            <a:off x="5074920" y="4507992"/>
            <a:ext cx="2816352" cy="438912"/>
          </a:xfrm>
          <a:prstGeom prst="roundRect">
            <a:avLst>
              <a:gd name="adj" fmla="val 5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9" name="TextBox 28"/>
          <p:cNvSpPr txBox="1"/>
          <p:nvPr/>
        </p:nvSpPr>
        <p:spPr>
          <a:xfrm>
            <a:off x="5074920" y="4507992"/>
            <a:ext cx="2816352" cy="438912"/>
          </a:xfrm>
          <a:prstGeom prst="rect">
            <a:avLst/>
          </a:prstGeom>
          <a:noFill/>
        </p:spPr>
        <p:txBody>
          <a:bodyPr wrap="square" lIns="0" tIns="0" rIns="0" bIns="0" anchor="ctr">
            <a:noAutofit/>
          </a:bodyPr>
          <a:lstStyle/>
          <a:p>
            <a:pPr marL="0" indent="0" algn="ctr">
              <a:buNone/>
            </a:pPr>
            <a:r>
              <a:rPr sz="1300" b="1" i="0">
                <a:solidFill>
                  <a:srgbClr val="2B2B6B"/>
                </a:solidFill>
              </a:rPr>
              <a:t>Rozcvička zaťažujúca krk</a:t>
            </a:r>
          </a:p>
        </p:txBody>
      </p:sp>
      <p:sp>
        <p:nvSpPr>
          <p:cNvPr id="30" name="TextBox 29"/>
          <p:cNvSpPr txBox="1"/>
          <p:nvPr/>
        </p:nvSpPr>
        <p:spPr>
          <a:xfrm>
            <a:off x="5074920" y="5166360"/>
            <a:ext cx="5760720" cy="502920"/>
          </a:xfrm>
          <a:prstGeom prst="rect">
            <a:avLst/>
          </a:prstGeom>
          <a:noFill/>
        </p:spPr>
        <p:txBody>
          <a:bodyPr wrap="square" lIns="0" tIns="0" rIns="0" bIns="0" anchor="t">
            <a:noAutofit/>
          </a:bodyPr>
          <a:lstStyle/>
          <a:p>
            <a:pPr marL="0" indent="0" algn="l">
              <a:buNone/>
            </a:pPr>
            <a:r>
              <a:rPr sz="1000" b="0" i="0">
                <a:solidFill>
                  <a:srgbClr val="FFA0AF"/>
                </a:solidFill>
              </a:rPr>
              <a:t>Zdroj: Special Olympics – Participation by Individuals with Down Syndrome who have Atlanto-axial Instability; Swimming a Powerlifting Rules 2024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F0CA087B-C167-2642-AABA-B40B95FF5941}"/>
              </a:ext>
            </a:extLst>
          </p:cNvPr>
          <p:cNvSpPr>
            <a:spLocks noGrp="1"/>
          </p:cNvSpPr>
          <p:nvPr>
            <p:ph type="body" sz="quarter" idx="17"/>
          </p:nvPr>
        </p:nvSpPr>
        <p:spPr>
          <a:xfrm>
            <a:off x="990853" y="831470"/>
            <a:ext cx="9872359" cy="814388"/>
          </a:xfrm>
        </p:spPr>
        <p:txBody>
          <a:bodyPr/>
          <a:lstStyle/>
          <a:p>
            <a:r>
              <a:rPr lang="en-US" sz="4400" b="1" dirty="0">
                <a:solidFill>
                  <a:srgbClr val="FF0000"/>
                </a:solidFill>
              </a:rPr>
              <a:t>ŠPECIFIKÁ v </a:t>
            </a:r>
            <a:r>
              <a:rPr lang="en-US" sz="4400" b="1" dirty="0" err="1">
                <a:solidFill>
                  <a:srgbClr val="FF0000"/>
                </a:solidFill>
              </a:rPr>
              <a:t>trénovaní</a:t>
            </a:r>
            <a:r>
              <a:rPr lang="en-US" sz="4400" b="1" dirty="0">
                <a:solidFill>
                  <a:srgbClr val="FF0000"/>
                </a:solidFill>
              </a:rPr>
              <a:t> </a:t>
            </a:r>
          </a:p>
          <a:p>
            <a:endParaRPr lang="en-US" sz="2000" b="1" dirty="0">
              <a:solidFill>
                <a:srgbClr val="FF0000"/>
              </a:solidFill>
            </a:endParaRPr>
          </a:p>
          <a:p>
            <a:r>
              <a:rPr lang="en-US" sz="3600" b="1" dirty="0">
                <a:solidFill>
                  <a:srgbClr val="FF0000"/>
                </a:solidFill>
              </a:rPr>
              <a:t>1. </a:t>
            </a:r>
            <a:r>
              <a:rPr lang="en-US" sz="3600" b="1" dirty="0" err="1">
                <a:solidFill>
                  <a:srgbClr val="FF0000"/>
                </a:solidFill>
              </a:rPr>
              <a:t>Špecifikum</a:t>
            </a:r>
            <a:r>
              <a:rPr lang="en-US" sz="3600" b="1" dirty="0">
                <a:solidFill>
                  <a:srgbClr val="FF0000"/>
                </a:solidFill>
              </a:rPr>
              <a:t> </a:t>
            </a:r>
            <a:r>
              <a:rPr lang="en-US" sz="3600" b="1" dirty="0" err="1">
                <a:solidFill>
                  <a:srgbClr val="FF0000"/>
                </a:solidFill>
              </a:rPr>
              <a:t>trénera</a:t>
            </a:r>
            <a:r>
              <a:rPr lang="en-US" sz="3600" b="1" dirty="0">
                <a:solidFill>
                  <a:srgbClr val="FF0000"/>
                </a:solidFill>
              </a:rPr>
              <a:t> = T R P E Z L I V O S Ť</a:t>
            </a:r>
          </a:p>
          <a:p>
            <a:r>
              <a:rPr lang="en-US" sz="3600" b="1" dirty="0">
                <a:solidFill>
                  <a:srgbClr val="FF0000"/>
                </a:solidFill>
              </a:rPr>
              <a:t>2. </a:t>
            </a:r>
            <a:r>
              <a:rPr lang="en-US" sz="3600" b="1" dirty="0" err="1">
                <a:solidFill>
                  <a:srgbClr val="FF0000"/>
                </a:solidFill>
              </a:rPr>
              <a:t>Špecifikum</a:t>
            </a:r>
            <a:r>
              <a:rPr lang="en-US" sz="3600" b="1" dirty="0">
                <a:solidFill>
                  <a:srgbClr val="FF0000"/>
                </a:solidFill>
              </a:rPr>
              <a:t> </a:t>
            </a:r>
            <a:r>
              <a:rPr lang="en-US" sz="3600" b="1" dirty="0" err="1">
                <a:solidFill>
                  <a:srgbClr val="FF0000"/>
                </a:solidFill>
              </a:rPr>
              <a:t>trénera</a:t>
            </a:r>
            <a:r>
              <a:rPr lang="en-US" sz="3600" b="1" dirty="0">
                <a:solidFill>
                  <a:srgbClr val="FF0000"/>
                </a:solidFill>
              </a:rPr>
              <a:t> = ÚSMEV</a:t>
            </a:r>
          </a:p>
          <a:p>
            <a:r>
              <a:rPr lang="en-US" sz="3600" b="1" dirty="0">
                <a:solidFill>
                  <a:srgbClr val="FF0000"/>
                </a:solidFill>
              </a:rPr>
              <a:t>3. </a:t>
            </a:r>
            <a:r>
              <a:rPr lang="en-US" sz="3600" b="1" dirty="0" err="1">
                <a:solidFill>
                  <a:srgbClr val="FF0000"/>
                </a:solidFill>
              </a:rPr>
              <a:t>Naučiť</a:t>
            </a:r>
            <a:r>
              <a:rPr lang="en-US" sz="3600" b="1" dirty="0">
                <a:solidFill>
                  <a:srgbClr val="FF0000"/>
                </a:solidFill>
              </a:rPr>
              <a:t> </a:t>
            </a:r>
            <a:r>
              <a:rPr lang="en-US" sz="3600" b="1" dirty="0" err="1">
                <a:solidFill>
                  <a:srgbClr val="FF0000"/>
                </a:solidFill>
              </a:rPr>
              <a:t>sa</a:t>
            </a:r>
            <a:r>
              <a:rPr lang="en-US" sz="3600" b="1" dirty="0">
                <a:solidFill>
                  <a:srgbClr val="FF0000"/>
                </a:solidFill>
              </a:rPr>
              <a:t> RUTINE</a:t>
            </a:r>
          </a:p>
          <a:p>
            <a:endParaRPr lang="en-US" sz="2000" b="1" dirty="0">
              <a:solidFill>
                <a:srgbClr val="FF0000"/>
              </a:solidFill>
            </a:endParaRPr>
          </a:p>
          <a:p>
            <a:r>
              <a:rPr lang="en-US" sz="2000" b="1" dirty="0">
                <a:solidFill>
                  <a:srgbClr val="FF0000"/>
                </a:solidFill>
              </a:rPr>
              <a:t>ŠTART a CIEĽ =  alfa omega športu </a:t>
            </a:r>
            <a:r>
              <a:rPr lang="en-US" sz="2000" b="1" dirty="0" err="1">
                <a:solidFill>
                  <a:srgbClr val="FF0000"/>
                </a:solidFill>
              </a:rPr>
              <a:t>iZ</a:t>
            </a:r>
            <a:endParaRPr lang="en-US" sz="2000" b="1" dirty="0">
              <a:solidFill>
                <a:srgbClr val="FF0000"/>
              </a:solidFill>
            </a:endParaRPr>
          </a:p>
          <a:p>
            <a:r>
              <a:rPr lang="en-US" sz="2000" b="1" dirty="0" err="1">
                <a:solidFill>
                  <a:srgbClr val="FF0000"/>
                </a:solidFill>
              </a:rPr>
              <a:t>Štartový</a:t>
            </a:r>
            <a:r>
              <a:rPr lang="en-US" sz="2000" b="1" dirty="0">
                <a:solidFill>
                  <a:srgbClr val="FF0000"/>
                </a:solidFill>
              </a:rPr>
              <a:t> </a:t>
            </a:r>
            <a:r>
              <a:rPr lang="en-US" sz="2000" b="1" dirty="0" err="1">
                <a:solidFill>
                  <a:srgbClr val="FF0000"/>
                </a:solidFill>
              </a:rPr>
              <a:t>povel</a:t>
            </a:r>
            <a:r>
              <a:rPr lang="en-US" sz="2000" b="1" dirty="0">
                <a:solidFill>
                  <a:srgbClr val="FF0000"/>
                </a:solidFill>
              </a:rPr>
              <a:t> </a:t>
            </a:r>
          </a:p>
          <a:p>
            <a:r>
              <a:rPr lang="en-US" sz="2000" b="1" dirty="0" err="1">
                <a:solidFill>
                  <a:srgbClr val="FF0000"/>
                </a:solidFill>
              </a:rPr>
              <a:t>Poznať</a:t>
            </a:r>
            <a:r>
              <a:rPr lang="en-US" sz="2000" b="1" dirty="0">
                <a:solidFill>
                  <a:srgbClr val="FF0000"/>
                </a:solidFill>
              </a:rPr>
              <a:t> </a:t>
            </a:r>
            <a:r>
              <a:rPr lang="en-US" sz="2000" b="1" dirty="0" err="1">
                <a:solidFill>
                  <a:srgbClr val="FF0000"/>
                </a:solidFill>
              </a:rPr>
              <a:t>dominantnú</a:t>
            </a:r>
            <a:r>
              <a:rPr lang="en-US" sz="2000" b="1" dirty="0">
                <a:solidFill>
                  <a:srgbClr val="FF0000"/>
                </a:solidFill>
              </a:rPr>
              <a:t> </a:t>
            </a:r>
            <a:r>
              <a:rPr lang="en-US" sz="2000" b="1" dirty="0" err="1">
                <a:solidFill>
                  <a:srgbClr val="FF0000"/>
                </a:solidFill>
              </a:rPr>
              <a:t>ruku</a:t>
            </a:r>
            <a:r>
              <a:rPr lang="en-US" sz="2000" b="1" dirty="0">
                <a:solidFill>
                  <a:srgbClr val="FF0000"/>
                </a:solidFill>
              </a:rPr>
              <a:t> a </a:t>
            </a:r>
            <a:r>
              <a:rPr lang="en-US" sz="2000" b="1" dirty="0" err="1">
                <a:solidFill>
                  <a:srgbClr val="FF0000"/>
                </a:solidFill>
              </a:rPr>
              <a:t>nohu</a:t>
            </a:r>
            <a:endParaRPr lang="en-US" sz="2000" b="1" dirty="0">
              <a:solidFill>
                <a:srgbClr val="FF0000"/>
              </a:solidFill>
            </a:endParaRPr>
          </a:p>
          <a:p>
            <a:r>
              <a:rPr lang="en-US" sz="2000" b="1" dirty="0" err="1">
                <a:solidFill>
                  <a:srgbClr val="FF0000"/>
                </a:solidFill>
              </a:rPr>
              <a:t>Športová</a:t>
            </a:r>
            <a:r>
              <a:rPr lang="en-US" sz="2000" b="1" dirty="0">
                <a:solidFill>
                  <a:srgbClr val="FF0000"/>
                </a:solidFill>
              </a:rPr>
              <a:t> </a:t>
            </a:r>
            <a:r>
              <a:rPr lang="en-US" sz="2000" b="1" dirty="0" err="1">
                <a:solidFill>
                  <a:srgbClr val="FF0000"/>
                </a:solidFill>
              </a:rPr>
              <a:t>výstroj</a:t>
            </a:r>
            <a:r>
              <a:rPr lang="en-US" sz="2000" b="1" dirty="0">
                <a:solidFill>
                  <a:srgbClr val="FF0000"/>
                </a:solidFill>
              </a:rPr>
              <a:t> – </a:t>
            </a:r>
            <a:r>
              <a:rPr lang="en-US" sz="2000" b="1" dirty="0" err="1">
                <a:solidFill>
                  <a:srgbClr val="FF0000"/>
                </a:solidFill>
              </a:rPr>
              <a:t>oblečenie</a:t>
            </a:r>
            <a:r>
              <a:rPr lang="en-US" sz="2000" b="1" dirty="0">
                <a:solidFill>
                  <a:srgbClr val="FF0000"/>
                </a:solidFill>
              </a:rPr>
              <a:t> </a:t>
            </a:r>
          </a:p>
          <a:p>
            <a:endParaRPr lang="en-US" sz="2000" b="1" dirty="0">
              <a:solidFill>
                <a:srgbClr val="FF0000"/>
              </a:solidFill>
            </a:endParaRPr>
          </a:p>
          <a:p>
            <a:pPr marL="571500" indent="-571500">
              <a:buFontTx/>
              <a:buChar char="-"/>
            </a:pPr>
            <a:r>
              <a:rPr lang="en-US" sz="2000" b="1" dirty="0">
                <a:solidFill>
                  <a:srgbClr val="FF0000"/>
                </a:solidFill>
              </a:rPr>
              <a:t>      </a:t>
            </a:r>
          </a:p>
          <a:p>
            <a:pPr marL="571500" indent="-571500">
              <a:buFontTx/>
              <a:buChar char="-"/>
            </a:pPr>
            <a:r>
              <a:rPr lang="en-US" sz="2000" b="1" dirty="0">
                <a:solidFill>
                  <a:srgbClr val="FF0000"/>
                </a:solidFill>
              </a:rPr>
              <a:t> </a:t>
            </a:r>
            <a:r>
              <a:rPr lang="en-US" sz="2000" b="1" dirty="0" err="1">
                <a:solidFill>
                  <a:srgbClr val="FF0000"/>
                </a:solidFill>
              </a:rPr>
              <a:t>ŠpECIFIKÁ</a:t>
            </a:r>
            <a:r>
              <a:rPr lang="en-US" sz="2000" b="1" dirty="0">
                <a:solidFill>
                  <a:srgbClr val="FF0000"/>
                </a:solidFill>
              </a:rPr>
              <a:t> ZO ZDRAVOTNÉHO POHĽADU ….</a:t>
            </a:r>
          </a:p>
          <a:p>
            <a:endParaRPr lang="en-US" sz="2000" b="1" dirty="0">
              <a:solidFill>
                <a:srgbClr val="FF0000"/>
              </a:solidFill>
            </a:endParaRPr>
          </a:p>
        </p:txBody>
      </p:sp>
      <p:sp>
        <p:nvSpPr>
          <p:cNvPr id="3" name="BlokTextu 2">
            <a:extLst>
              <a:ext uri="{FF2B5EF4-FFF2-40B4-BE49-F238E27FC236}">
                <a16:creationId xmlns:a16="http://schemas.microsoft.com/office/drawing/2014/main" id="{800C87E9-D680-EDD2-1835-468F79D4A247}"/>
              </a:ext>
            </a:extLst>
          </p:cNvPr>
          <p:cNvSpPr txBox="1"/>
          <p:nvPr/>
        </p:nvSpPr>
        <p:spPr>
          <a:xfrm>
            <a:off x="6190022" y="4391340"/>
            <a:ext cx="6116714" cy="2308324"/>
          </a:xfrm>
          <a:prstGeom prst="rect">
            <a:avLst/>
          </a:prstGeom>
          <a:noFill/>
        </p:spPr>
        <p:txBody>
          <a:bodyPr wrap="square">
            <a:spAutoFit/>
          </a:bodyPr>
          <a:lstStyle/>
          <a:p>
            <a:r>
              <a:rPr lang="en-US" sz="1800" dirty="0">
                <a:solidFill>
                  <a:srgbClr val="0070C0"/>
                </a:solidFill>
              </a:rPr>
              <a:t>SILA – </a:t>
            </a:r>
            <a:r>
              <a:rPr lang="en-US" sz="1800" dirty="0" err="1">
                <a:solidFill>
                  <a:srgbClr val="0070C0"/>
                </a:solidFill>
              </a:rPr>
              <a:t>nevedia</a:t>
            </a:r>
            <a:r>
              <a:rPr lang="en-US" sz="1800" dirty="0">
                <a:solidFill>
                  <a:srgbClr val="0070C0"/>
                </a:solidFill>
              </a:rPr>
              <a:t> </a:t>
            </a:r>
            <a:r>
              <a:rPr lang="en-US" sz="1800" dirty="0" err="1">
                <a:solidFill>
                  <a:srgbClr val="0070C0"/>
                </a:solidFill>
              </a:rPr>
              <a:t>odhadnut</a:t>
            </a:r>
            <a:r>
              <a:rPr lang="en-US" sz="1800" dirty="0">
                <a:solidFill>
                  <a:srgbClr val="0070C0"/>
                </a:solidFill>
              </a:rPr>
              <a:t> </a:t>
            </a:r>
            <a:r>
              <a:rPr lang="en-US" sz="1800" dirty="0" err="1">
                <a:solidFill>
                  <a:srgbClr val="0070C0"/>
                </a:solidFill>
              </a:rPr>
              <a:t>silu</a:t>
            </a:r>
            <a:r>
              <a:rPr lang="en-US" sz="1800" dirty="0">
                <a:solidFill>
                  <a:srgbClr val="0070C0"/>
                </a:solidFill>
              </a:rPr>
              <a:t> … </a:t>
            </a:r>
            <a:br>
              <a:rPr lang="en-US" sz="1800" dirty="0">
                <a:solidFill>
                  <a:srgbClr val="0070C0"/>
                </a:solidFill>
              </a:rPr>
            </a:br>
            <a:r>
              <a:rPr lang="en-US" sz="1800" dirty="0">
                <a:solidFill>
                  <a:srgbClr val="0070C0"/>
                </a:solidFill>
              </a:rPr>
              <a:t>RÝCHLOSŤ – </a:t>
            </a:r>
            <a:r>
              <a:rPr lang="en-US" sz="1800" dirty="0" err="1">
                <a:solidFill>
                  <a:srgbClr val="0070C0"/>
                </a:solidFill>
              </a:rPr>
              <a:t>nevedia</a:t>
            </a:r>
            <a:r>
              <a:rPr lang="en-US" sz="1800" dirty="0">
                <a:solidFill>
                  <a:srgbClr val="0070C0"/>
                </a:solidFill>
              </a:rPr>
              <a:t> </a:t>
            </a:r>
            <a:r>
              <a:rPr lang="en-US" sz="1800" dirty="0" err="1">
                <a:solidFill>
                  <a:srgbClr val="0070C0"/>
                </a:solidFill>
              </a:rPr>
              <a:t>si</a:t>
            </a:r>
            <a:r>
              <a:rPr lang="en-US" sz="1800" dirty="0">
                <a:solidFill>
                  <a:srgbClr val="0070C0"/>
                </a:solidFill>
              </a:rPr>
              <a:t> </a:t>
            </a:r>
            <a:r>
              <a:rPr lang="en-US" sz="1800" dirty="0" err="1">
                <a:solidFill>
                  <a:srgbClr val="0070C0"/>
                </a:solidFill>
              </a:rPr>
              <a:t>rozlozit</a:t>
            </a:r>
            <a:r>
              <a:rPr lang="en-US" sz="1800" dirty="0">
                <a:solidFill>
                  <a:srgbClr val="0070C0"/>
                </a:solidFill>
              </a:rPr>
              <a:t> </a:t>
            </a:r>
            <a:r>
              <a:rPr lang="en-US" sz="1800" dirty="0" err="1">
                <a:solidFill>
                  <a:srgbClr val="0070C0"/>
                </a:solidFill>
              </a:rPr>
              <a:t>sily</a:t>
            </a:r>
            <a:r>
              <a:rPr lang="en-US" sz="1800" dirty="0">
                <a:solidFill>
                  <a:srgbClr val="0070C0"/>
                </a:solidFill>
              </a:rPr>
              <a:t> </a:t>
            </a:r>
            <a:br>
              <a:rPr lang="en-US" sz="1800" dirty="0">
                <a:solidFill>
                  <a:srgbClr val="0070C0"/>
                </a:solidFill>
              </a:rPr>
            </a:br>
            <a:r>
              <a:rPr lang="en-US" dirty="0">
                <a:solidFill>
                  <a:srgbClr val="0070C0"/>
                </a:solidFill>
              </a:rPr>
              <a:t>VYTRVALOSŤ</a:t>
            </a:r>
            <a:r>
              <a:rPr lang="en-US" sz="1800" dirty="0">
                <a:solidFill>
                  <a:srgbClr val="0070C0"/>
                </a:solidFill>
              </a:rPr>
              <a:t> – </a:t>
            </a:r>
            <a:r>
              <a:rPr lang="en-US" sz="1800" dirty="0" err="1">
                <a:solidFill>
                  <a:srgbClr val="0070C0"/>
                </a:solidFill>
              </a:rPr>
              <a:t>idu</a:t>
            </a:r>
            <a:r>
              <a:rPr lang="en-US" sz="1800" dirty="0">
                <a:solidFill>
                  <a:srgbClr val="0070C0"/>
                </a:solidFill>
              </a:rPr>
              <a:t> </a:t>
            </a:r>
            <a:r>
              <a:rPr lang="en-US" sz="1800" dirty="0" err="1">
                <a:solidFill>
                  <a:srgbClr val="0070C0"/>
                </a:solidFill>
              </a:rPr>
              <a:t>cez</a:t>
            </a:r>
            <a:r>
              <a:rPr lang="en-US" sz="1800" dirty="0">
                <a:solidFill>
                  <a:srgbClr val="0070C0"/>
                </a:solidFill>
              </a:rPr>
              <a:t> </a:t>
            </a:r>
            <a:r>
              <a:rPr lang="en-US" sz="1800" dirty="0" err="1">
                <a:solidFill>
                  <a:srgbClr val="0070C0"/>
                </a:solidFill>
              </a:rPr>
              <a:t>dno</a:t>
            </a:r>
            <a:r>
              <a:rPr lang="en-US" sz="1800" dirty="0">
                <a:solidFill>
                  <a:srgbClr val="0070C0"/>
                </a:solidFill>
              </a:rPr>
              <a:t> </a:t>
            </a:r>
            <a:r>
              <a:rPr lang="en-US" sz="1800" dirty="0" err="1">
                <a:solidFill>
                  <a:srgbClr val="0070C0"/>
                </a:solidFill>
              </a:rPr>
              <a:t>svojich</a:t>
            </a:r>
            <a:r>
              <a:rPr lang="en-US" sz="1800" dirty="0">
                <a:solidFill>
                  <a:srgbClr val="0070C0"/>
                </a:solidFill>
              </a:rPr>
              <a:t> </a:t>
            </a:r>
            <a:r>
              <a:rPr lang="en-US" sz="1800" dirty="0" err="1">
                <a:solidFill>
                  <a:srgbClr val="0070C0"/>
                </a:solidFill>
              </a:rPr>
              <a:t>možností</a:t>
            </a:r>
            <a:r>
              <a:rPr lang="en-US" sz="1800" dirty="0">
                <a:solidFill>
                  <a:srgbClr val="0070C0"/>
                </a:solidFill>
              </a:rPr>
              <a:t> </a:t>
            </a:r>
          </a:p>
          <a:p>
            <a:r>
              <a:rPr lang="en-US" sz="1800" dirty="0" err="1">
                <a:solidFill>
                  <a:srgbClr val="0070C0"/>
                </a:solidFill>
              </a:rPr>
              <a:t>nepoznajú</a:t>
            </a:r>
            <a:r>
              <a:rPr lang="en-US" sz="1800" dirty="0">
                <a:solidFill>
                  <a:srgbClr val="0070C0"/>
                </a:solidFill>
              </a:rPr>
              <a:t> </a:t>
            </a:r>
            <a:r>
              <a:rPr lang="en-US" sz="1800" dirty="0" err="1">
                <a:solidFill>
                  <a:srgbClr val="0070C0"/>
                </a:solidFill>
              </a:rPr>
              <a:t>svoje</a:t>
            </a:r>
            <a:r>
              <a:rPr lang="en-US" sz="1800" dirty="0">
                <a:solidFill>
                  <a:srgbClr val="0070C0"/>
                </a:solidFill>
              </a:rPr>
              <a:t> </a:t>
            </a:r>
            <a:r>
              <a:rPr lang="en-US" sz="1800" dirty="0" err="1">
                <a:solidFill>
                  <a:srgbClr val="0070C0"/>
                </a:solidFill>
              </a:rPr>
              <a:t>hranice</a:t>
            </a:r>
            <a:r>
              <a:rPr lang="en-US" sz="1800" dirty="0">
                <a:solidFill>
                  <a:srgbClr val="0070C0"/>
                </a:solidFill>
              </a:rPr>
              <a:t>.  </a:t>
            </a:r>
          </a:p>
          <a:p>
            <a:r>
              <a:rPr lang="en-US" sz="3600" b="1" dirty="0" err="1">
                <a:solidFill>
                  <a:srgbClr val="0070C0"/>
                </a:solidFill>
              </a:rPr>
              <a:t>Vypne</a:t>
            </a:r>
            <a:r>
              <a:rPr lang="en-US" sz="3600" b="1" dirty="0">
                <a:solidFill>
                  <a:srgbClr val="0070C0"/>
                </a:solidFill>
              </a:rPr>
              <a:t> ich </a:t>
            </a:r>
            <a:r>
              <a:rPr lang="en-US" sz="3600" b="1" dirty="0" err="1">
                <a:solidFill>
                  <a:srgbClr val="0070C0"/>
                </a:solidFill>
              </a:rPr>
              <a:t>telo</a:t>
            </a:r>
            <a:r>
              <a:rPr lang="en-US" sz="3600" b="1" dirty="0">
                <a:solidFill>
                  <a:srgbClr val="0070C0"/>
                </a:solidFill>
              </a:rPr>
              <a:t>, </a:t>
            </a:r>
            <a:r>
              <a:rPr lang="en-US" sz="3600" b="1" dirty="0" err="1">
                <a:solidFill>
                  <a:srgbClr val="0070C0"/>
                </a:solidFill>
              </a:rPr>
              <a:t>nie</a:t>
            </a:r>
            <a:r>
              <a:rPr lang="en-US" sz="3600" b="1" dirty="0">
                <a:solidFill>
                  <a:srgbClr val="0070C0"/>
                </a:solidFill>
              </a:rPr>
              <a:t> </a:t>
            </a:r>
            <a:r>
              <a:rPr lang="en-US" sz="3600" b="1" dirty="0" err="1">
                <a:solidFill>
                  <a:srgbClr val="0070C0"/>
                </a:solidFill>
              </a:rPr>
              <a:t>mozog</a:t>
            </a:r>
            <a:r>
              <a:rPr lang="en-US" sz="1800" dirty="0">
                <a:solidFill>
                  <a:srgbClr val="0070C0"/>
                </a:solidFill>
              </a:rPr>
              <a:t>.</a:t>
            </a:r>
            <a:br>
              <a:rPr lang="en-US" sz="1800" dirty="0">
                <a:solidFill>
                  <a:srgbClr val="0070C0"/>
                </a:solidFill>
              </a:rPr>
            </a:br>
            <a:br>
              <a:rPr lang="en-US" sz="1800" dirty="0">
                <a:solidFill>
                  <a:srgbClr val="FF0000"/>
                </a:solidFill>
              </a:rPr>
            </a:br>
            <a:endParaRPr lang="sk-SK" dirty="0"/>
          </a:p>
        </p:txBody>
      </p:sp>
    </p:spTree>
    <p:extLst>
      <p:ext uri="{BB962C8B-B14F-4D97-AF65-F5344CB8AC3E}">
        <p14:creationId xmlns:p14="http://schemas.microsoft.com/office/powerpoint/2010/main" val="262091583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1030" name="Rectangle 72">
            <a:extLst>
              <a:ext uri="{FF2B5EF4-FFF2-40B4-BE49-F238E27FC236}">
                <a16:creationId xmlns:a16="http://schemas.microsoft.com/office/drawing/2014/main" id="{C02C7B47-DF2D-46D9-9584-5C83FCA86F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E9A6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1" name="Rectangle 74">
            <a:extLst>
              <a:ext uri="{FF2B5EF4-FFF2-40B4-BE49-F238E27FC236}">
                <a16:creationId xmlns:a16="http://schemas.microsoft.com/office/drawing/2014/main" id="{348541E3-A59C-41D3-85D2-70F0E0E9B6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6196" y="804672"/>
            <a:ext cx="10579608" cy="5248656"/>
          </a:xfrm>
          <a:prstGeom prst="rect">
            <a:avLst/>
          </a:prstGeom>
          <a:solidFill>
            <a:srgbClr val="FFFFFF"/>
          </a:solidFill>
          <a:ln w="2540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8" name="Picture 4" descr="dababcff-ad2a-442b-a812-e2b6318a2550@eurprd08">
            <a:extLst>
              <a:ext uri="{FF2B5EF4-FFF2-40B4-BE49-F238E27FC236}">
                <a16:creationId xmlns:a16="http://schemas.microsoft.com/office/drawing/2014/main" id="{B85D3826-F07E-486F-AC42-EFAFDB093D7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27929" y="1777116"/>
            <a:ext cx="9936142" cy="33037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37083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2134258" y="544433"/>
            <a:ext cx="10557364"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rgbClr val="FF0000"/>
                </a:solidFill>
                <a:latin typeface="Amasis MT Pro Light" panose="020B0604020202020204" pitchFamily="18" charset="-18"/>
                <a:cs typeface="DaunPenh" panose="020B0604020202020204" pitchFamily="2" charset="0"/>
              </a:rPr>
              <a:t>Špecifiká</a:t>
            </a:r>
            <a:r>
              <a:rPr lang="en-US" sz="4000" b="1" dirty="0">
                <a:solidFill>
                  <a:srgbClr val="FF0000"/>
                </a:solidFill>
                <a:latin typeface="Amasis MT Pro Light" panose="020B0604020202020204" pitchFamily="18" charset="-18"/>
                <a:cs typeface="DaunPenh" panose="020B0604020202020204" pitchFamily="2" charset="0"/>
              </a:rPr>
              <a:t> športu s </a:t>
            </a:r>
            <a:r>
              <a:rPr lang="en-US" sz="4000" b="1" dirty="0" err="1">
                <a:solidFill>
                  <a:srgbClr val="FF0000"/>
                </a:solidFill>
                <a:latin typeface="Amasis MT Pro Light" panose="020B0604020202020204" pitchFamily="18" charset="-18"/>
                <a:cs typeface="DaunPenh" panose="020B0604020202020204" pitchFamily="2" charset="0"/>
              </a:rPr>
              <a:t>diagnózou</a:t>
            </a:r>
            <a:r>
              <a:rPr lang="en-US" sz="4000" b="1" dirty="0">
                <a:solidFill>
                  <a:srgbClr val="FF0000"/>
                </a:solidFill>
                <a:latin typeface="Amasis MT Pro Light" panose="020B0604020202020204" pitchFamily="18" charset="-18"/>
                <a:cs typeface="DaunPenh" panose="020B0604020202020204" pitchFamily="2" charset="0"/>
              </a:rPr>
              <a:t>: </a:t>
            </a:r>
          </a:p>
          <a:p>
            <a:pPr marL="0" indent="0">
              <a:buNone/>
            </a:pPr>
            <a:r>
              <a:rPr lang="en-US" sz="4000" b="1" dirty="0" err="1">
                <a:solidFill>
                  <a:schemeClr val="tx1"/>
                </a:solidFill>
                <a:latin typeface="Amasis MT Pro Light" panose="020B0604020202020204" pitchFamily="18" charset="-18"/>
                <a:cs typeface="DaunPenh" panose="020B0604020202020204" pitchFamily="2" charset="0"/>
              </a:rPr>
              <a:t>autistického</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spektra</a:t>
            </a:r>
            <a:endParaRPr lang="en-US" sz="4000" b="1" dirty="0">
              <a:solidFill>
                <a:schemeClr val="tx1"/>
              </a:solidFill>
              <a:latin typeface="Amasis MT Pro Light" panose="020B0604020202020204" pitchFamily="18" charset="-18"/>
              <a:cs typeface="DaunPenh" panose="020B0604020202020204" pitchFamily="2" charset="0"/>
            </a:endParaRPr>
          </a:p>
          <a:p>
            <a:pPr marL="0" indent="0">
              <a:buNone/>
            </a:pPr>
            <a:r>
              <a:rPr lang="en-US" sz="4000" b="1" dirty="0" err="1">
                <a:solidFill>
                  <a:schemeClr val="tx1"/>
                </a:solidFill>
                <a:latin typeface="Amasis MT Pro Light" panose="020B0604020202020204" pitchFamily="18" charset="-18"/>
                <a:cs typeface="DaunPenh" panose="020B0604020202020204" pitchFamily="2" charset="0"/>
              </a:rPr>
              <a:t>downovým</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syndrómom</a:t>
            </a:r>
            <a:r>
              <a:rPr lang="en-US" sz="4000" b="1" dirty="0">
                <a:solidFill>
                  <a:schemeClr val="tx1"/>
                </a:solidFill>
                <a:latin typeface="Amasis MT Pro Light" panose="020B0604020202020204" pitchFamily="18" charset="-18"/>
                <a:cs typeface="DaunPenh" panose="020B0604020202020204" pitchFamily="2" charset="0"/>
              </a:rPr>
              <a:t> a/</a:t>
            </a:r>
            <a:r>
              <a:rPr lang="en-US" sz="4000" b="1" dirty="0" err="1">
                <a:solidFill>
                  <a:schemeClr val="tx1"/>
                </a:solidFill>
                <a:latin typeface="Amasis MT Pro Light" panose="020B0604020202020204" pitchFamily="18" charset="-18"/>
                <a:cs typeface="DaunPenh" panose="020B0604020202020204" pitchFamily="2" charset="0"/>
              </a:rPr>
              <a:t>alebo</a:t>
            </a:r>
            <a:r>
              <a:rPr lang="en-US" sz="4000" b="1" dirty="0">
                <a:solidFill>
                  <a:schemeClr val="tx1"/>
                </a:solidFill>
                <a:latin typeface="Amasis MT Pro Light" panose="020B0604020202020204" pitchFamily="18" charset="-18"/>
                <a:cs typeface="DaunPenh" panose="020B0604020202020204" pitchFamily="2" charset="0"/>
              </a:rPr>
              <a:t> .... </a:t>
            </a:r>
            <a:r>
              <a:rPr lang="en-US" sz="4000" b="1" dirty="0" err="1">
                <a:solidFill>
                  <a:schemeClr val="tx1"/>
                </a:solidFill>
                <a:latin typeface="Amasis MT Pro Light" panose="020B0604020202020204" pitchFamily="18" charset="-18"/>
                <a:cs typeface="DaunPenh" panose="020B0604020202020204" pitchFamily="2" charset="0"/>
              </a:rPr>
              <a:t>iné</a:t>
            </a:r>
            <a:endParaRPr lang="en-US" sz="4000" b="1" dirty="0">
              <a:solidFill>
                <a:schemeClr val="tx1"/>
              </a:solidFill>
              <a:latin typeface="Amasis MT Pro Light" panose="020B0604020202020204" pitchFamily="18" charset="-18"/>
              <a:cs typeface="DaunPenh" panose="020B0604020202020204" pitchFamily="2" charset="0"/>
            </a:endParaRPr>
          </a:p>
          <a:p>
            <a:pPr algn="ctr"/>
            <a:endParaRPr lang="sk-SK" b="1" dirty="0">
              <a:solidFill>
                <a:schemeClr val="tx1"/>
              </a:solidFill>
              <a:latin typeface="Amasis MT Pro Light" panose="020B0604020202020204" pitchFamily="18" charset="-18"/>
              <a:cs typeface="DaunPenh" panose="020B0604020202020204" pitchFamily="2" charset="0"/>
            </a:endParaRPr>
          </a:p>
        </p:txBody>
      </p:sp>
      <p:pic>
        <p:nvPicPr>
          <p:cNvPr id="1028" name="Picture 4" descr="Can a Child with Autism Learn to Swim?">
            <a:extLst>
              <a:ext uri="{FF2B5EF4-FFF2-40B4-BE49-F238E27FC236}">
                <a16:creationId xmlns:a16="http://schemas.microsoft.com/office/drawing/2014/main" id="{95394438-182C-FDBC-7DC7-38820E1317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9354" y="2973054"/>
            <a:ext cx="6767311" cy="3662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411941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913131" y="180827"/>
            <a:ext cx="9812797"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2000" b="1" dirty="0">
                <a:solidFill>
                  <a:schemeClr val="tx1"/>
                </a:solidFill>
                <a:latin typeface="Amasis MT Pro Light" panose="020B0604020202020204" pitchFamily="18" charset="-18"/>
                <a:cs typeface="DaunPenh" panose="020B0604020202020204" pitchFamily="2" charset="0"/>
              </a:rPr>
              <a:t> </a:t>
            </a:r>
            <a:r>
              <a:rPr lang="en-US" sz="4000" b="1" dirty="0">
                <a:solidFill>
                  <a:srgbClr val="FF0000"/>
                </a:solidFill>
                <a:latin typeface="Amasis MT Pro Light" panose="020B0604020202020204" pitchFamily="18" charset="-18"/>
                <a:cs typeface="DaunPenh" panose="020B0604020202020204" pitchFamily="2" charset="0"/>
              </a:rPr>
              <a:t>AKO </a:t>
            </a:r>
            <a:r>
              <a:rPr lang="en-US" sz="4000" b="1" dirty="0" err="1">
                <a:solidFill>
                  <a:srgbClr val="FF0000"/>
                </a:solidFill>
                <a:latin typeface="Amasis MT Pro Light" panose="020B0604020202020204" pitchFamily="18" charset="-18"/>
                <a:cs typeface="DaunPenh" panose="020B0604020202020204" pitchFamily="2" charset="0"/>
              </a:rPr>
              <a:t>začať</a:t>
            </a:r>
            <a:r>
              <a:rPr lang="en-US" sz="4000" b="1" dirty="0">
                <a:solidFill>
                  <a:srgbClr val="FF0000"/>
                </a:solidFill>
                <a:latin typeface="Amasis MT Pro Light" panose="020B0604020202020204" pitchFamily="18" charset="-18"/>
                <a:cs typeface="DaunPenh" panose="020B0604020202020204" pitchFamily="2" charset="0"/>
              </a:rPr>
              <a:t> ?   </a:t>
            </a: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Nemať</a:t>
            </a:r>
            <a:r>
              <a:rPr lang="en-US" sz="2000" b="1" dirty="0">
                <a:solidFill>
                  <a:schemeClr val="tx1"/>
                </a:solidFill>
                <a:latin typeface="Amasis MT Pro Light" panose="020B0604020202020204" pitchFamily="18" charset="-18"/>
                <a:cs typeface="DaunPenh" panose="020B0604020202020204" pitchFamily="2" charset="0"/>
              </a:rPr>
              <a:t> starch - </a:t>
            </a:r>
            <a:r>
              <a:rPr lang="en-US" sz="2000" b="1" dirty="0" err="1">
                <a:solidFill>
                  <a:schemeClr val="tx1"/>
                </a:solidFill>
                <a:latin typeface="Amasis MT Pro Light" panose="020B0604020202020204" pitchFamily="18" charset="-18"/>
                <a:cs typeface="DaunPenh" panose="020B0604020202020204" pitchFamily="2" charset="0"/>
              </a:rPr>
              <a:t>nebáť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inakosti</a:t>
            </a:r>
            <a:r>
              <a:rPr lang="en-US" sz="2000" b="1" dirty="0">
                <a:solidFill>
                  <a:schemeClr val="tx1"/>
                </a:solidFill>
                <a:latin typeface="Amasis MT Pro Light" panose="020B0604020202020204" pitchFamily="18" charset="-18"/>
                <a:cs typeface="DaunPenh" panose="020B0604020202020204" pitchFamily="2" charset="0"/>
              </a:rPr>
              <a:t> </a:t>
            </a: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Práca</a:t>
            </a:r>
            <a:r>
              <a:rPr lang="en-US" sz="2000" b="1" dirty="0">
                <a:solidFill>
                  <a:schemeClr val="tx1"/>
                </a:solidFill>
                <a:latin typeface="Amasis MT Pro Light" panose="020B0604020202020204" pitchFamily="18" charset="-18"/>
                <a:cs typeface="DaunPenh" panose="020B0604020202020204" pitchFamily="2" charset="0"/>
              </a:rPr>
              <a:t> s </a:t>
            </a:r>
            <a:r>
              <a:rPr lang="en-US" sz="2000" b="1" dirty="0" err="1">
                <a:solidFill>
                  <a:schemeClr val="tx1"/>
                </a:solidFill>
                <a:latin typeface="Amasis MT Pro Light" panose="020B0604020202020204" pitchFamily="18" charset="-18"/>
                <a:cs typeface="DaunPenh" panose="020B0604020202020204" pitchFamily="2" charset="0"/>
              </a:rPr>
              <a:t>rodičom</a:t>
            </a:r>
            <a:r>
              <a:rPr lang="en-US" sz="2000" b="1" dirty="0">
                <a:solidFill>
                  <a:schemeClr val="tx1"/>
                </a:solidFill>
                <a:latin typeface="Amasis MT Pro Light" panose="020B0604020202020204" pitchFamily="18" charset="-18"/>
                <a:cs typeface="DaunPenh" panose="020B0604020202020204" pitchFamily="2" charset="0"/>
              </a:rPr>
              <a:t> a </a:t>
            </a:r>
            <a:r>
              <a:rPr lang="en-US" sz="2000" b="1" dirty="0" err="1">
                <a:solidFill>
                  <a:schemeClr val="tx1"/>
                </a:solidFill>
                <a:latin typeface="Amasis MT Pro Light" panose="020B0604020202020204" pitchFamily="18" charset="-18"/>
                <a:cs typeface="DaunPenh" panose="020B0604020202020204" pitchFamily="2" charset="0"/>
              </a:rPr>
              <a:t>rozhovor</a:t>
            </a:r>
            <a:r>
              <a:rPr lang="en-US" sz="2000" b="1" dirty="0">
                <a:solidFill>
                  <a:schemeClr val="tx1"/>
                </a:solidFill>
                <a:latin typeface="Amasis MT Pro Light" panose="020B0604020202020204" pitchFamily="18" charset="-18"/>
                <a:cs typeface="DaunPenh" panose="020B0604020202020204" pitchFamily="2" charset="0"/>
              </a:rPr>
              <a:t> a </a:t>
            </a:r>
            <a:r>
              <a:rPr lang="en-US" sz="2000" b="1" dirty="0" err="1">
                <a:solidFill>
                  <a:schemeClr val="tx1"/>
                </a:solidFill>
                <a:latin typeface="Amasis MT Pro Light" panose="020B0604020202020204" pitchFamily="18" charset="-18"/>
                <a:cs typeface="DaunPenh" panose="020B0604020202020204" pitchFamily="2" charset="0"/>
              </a:rPr>
              <a:t>športovcom</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bude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odpovedať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rodič</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nechať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hovoriť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športovca</a:t>
            </a:r>
            <a:r>
              <a:rPr lang="en-US" sz="2000" b="1" dirty="0">
                <a:solidFill>
                  <a:schemeClr val="tx1"/>
                </a:solidFill>
                <a:latin typeface="Amasis MT Pro Light" panose="020B0604020202020204" pitchFamily="18" charset="-18"/>
                <a:cs typeface="DaunPenh" panose="020B0604020202020204" pitchFamily="2" charset="0"/>
              </a:rPr>
              <a:t>)</a:t>
            </a: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Musíš</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si</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zapamätať</a:t>
            </a:r>
            <a:r>
              <a:rPr lang="en-US" sz="2000" b="1" dirty="0">
                <a:solidFill>
                  <a:schemeClr val="tx1"/>
                </a:solidFill>
                <a:latin typeface="Amasis MT Pro Light" panose="020B0604020202020204" pitchFamily="18" charset="-18"/>
                <a:cs typeface="DaunPenh" panose="020B0604020202020204" pitchFamily="2" charset="0"/>
              </a:rPr>
              <a:t> MENO </a:t>
            </a:r>
            <a:r>
              <a:rPr lang="en-US" sz="2000" b="1" dirty="0" err="1">
                <a:solidFill>
                  <a:schemeClr val="tx1"/>
                </a:solidFill>
                <a:latin typeface="Amasis MT Pro Light" panose="020B0604020202020204" pitchFamily="18" charset="-18"/>
                <a:cs typeface="DaunPenh" panose="020B0604020202020204" pitchFamily="2" charset="0"/>
              </a:rPr>
              <a:t>športovca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nebude</a:t>
            </a:r>
            <a:r>
              <a:rPr lang="en-US" sz="2000" b="1" dirty="0">
                <a:solidFill>
                  <a:schemeClr val="tx1"/>
                </a:solidFill>
                <a:latin typeface="Amasis MT Pro Light" panose="020B0604020202020204" pitchFamily="18" charset="-18"/>
                <a:cs typeface="DaunPenh" panose="020B0604020202020204" pitchFamily="2" charset="0"/>
              </a:rPr>
              <a:t> to </a:t>
            </a:r>
            <a:r>
              <a:rPr lang="en-US" sz="2000" b="1" dirty="0" err="1">
                <a:solidFill>
                  <a:schemeClr val="tx1"/>
                </a:solidFill>
                <a:latin typeface="Amasis MT Pro Light" panose="020B0604020202020204" pitchFamily="18" charset="-18"/>
                <a:cs typeface="DaunPenh" panose="020B0604020202020204" pitchFamily="2" charset="0"/>
              </a:rPr>
              <a:t>vždy</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meno</a:t>
            </a:r>
            <a:r>
              <a:rPr lang="en-US" sz="2000" b="1" dirty="0">
                <a:solidFill>
                  <a:schemeClr val="tx1"/>
                </a:solidFill>
                <a:latin typeface="Amasis MT Pro Light" panose="020B0604020202020204" pitchFamily="18" charset="-18"/>
                <a:cs typeface="DaunPenh" panose="020B0604020202020204" pitchFamily="2" charset="0"/>
              </a:rPr>
              <a:t> take </a:t>
            </a:r>
            <a:r>
              <a:rPr lang="en-US" sz="2000" b="1" dirty="0" err="1">
                <a:solidFill>
                  <a:schemeClr val="tx1"/>
                </a:solidFill>
                <a:latin typeface="Amasis MT Pro Light" panose="020B0604020202020204" pitchFamily="18" charset="-18"/>
                <a:cs typeface="DaunPenh" panose="020B0604020202020204" pitchFamily="2" charset="0"/>
              </a:rPr>
              <a:t>aké</a:t>
            </a:r>
            <a:r>
              <a:rPr lang="en-US" sz="2000" b="1" dirty="0">
                <a:solidFill>
                  <a:schemeClr val="tx1"/>
                </a:solidFill>
                <a:latin typeface="Amasis MT Pro Light" panose="020B0604020202020204" pitchFamily="18" charset="-18"/>
                <a:cs typeface="DaunPenh" panose="020B0604020202020204" pitchFamily="2" charset="0"/>
              </a:rPr>
              <a:t> ma v OP </a:t>
            </a:r>
            <a:r>
              <a:rPr lang="en-US" sz="2000" b="1" dirty="0">
                <a:solidFill>
                  <a:schemeClr val="tx1"/>
                </a:solidFill>
                <a:latin typeface="Amasis MT Pro Light" panose="020B0604020202020204" pitchFamily="18" charset="-18"/>
                <a:cs typeface="DaunPenh" panose="020B0604020202020204" pitchFamily="2" charset="0"/>
                <a:sym typeface="Wingdings" panose="05000000000000000000" pitchFamily="2" charset="2"/>
              </a:rPr>
              <a:t>)</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Poznať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záľuby</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športovca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Čo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nemá</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rád</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čo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má</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rád</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jedlo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knihy</a:t>
            </a:r>
            <a:r>
              <a:rPr lang="en-US" sz="2000" b="1" dirty="0">
                <a:solidFill>
                  <a:schemeClr val="tx1"/>
                </a:solidFill>
                <a:latin typeface="Amasis MT Pro Light" panose="020B0604020202020204" pitchFamily="18" charset="-18"/>
                <a:cs typeface="DaunPenh" panose="020B0604020202020204" pitchFamily="2" charset="0"/>
              </a:rPr>
              <a:t>, filmy, …… </a:t>
            </a:r>
            <a:r>
              <a:rPr lang="en-US" sz="2000" b="1" dirty="0" err="1">
                <a:solidFill>
                  <a:schemeClr val="tx1"/>
                </a:solidFill>
                <a:latin typeface="Amasis MT Pro Light" panose="020B0604020202020204" pitchFamily="18" charset="-18"/>
                <a:cs typeface="DaunPenh" panose="020B0604020202020204" pitchFamily="2" charset="0"/>
              </a:rPr>
              <a:t>stromy</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vleky</a:t>
            </a:r>
            <a:r>
              <a:rPr lang="en-US" sz="2000" b="1" dirty="0">
                <a:solidFill>
                  <a:schemeClr val="tx1"/>
                </a:solidFill>
                <a:latin typeface="Amasis MT Pro Light" panose="020B0604020202020204" pitchFamily="18" charset="-18"/>
                <a:cs typeface="DaunPenh" panose="020B0604020202020204" pitchFamily="2" charset="0"/>
              </a:rPr>
              <a:t>…) </a:t>
            </a:r>
          </a:p>
          <a:p>
            <a:pPr marL="0" indent="0">
              <a:buNone/>
            </a:pP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u="sng" dirty="0" err="1">
                <a:solidFill>
                  <a:schemeClr val="tx1"/>
                </a:solidFill>
                <a:latin typeface="Amasis MT Pro Light" panose="020B0604020202020204" pitchFamily="18" charset="-18"/>
                <a:cs typeface="DaunPenh" panose="020B0604020202020204" pitchFamily="2" charset="0"/>
              </a:rPr>
              <a:t>Poznať</a:t>
            </a:r>
            <a:r>
              <a:rPr lang="en-US" sz="2000" b="1" u="sng" dirty="0">
                <a:solidFill>
                  <a:schemeClr val="tx1"/>
                </a:solidFill>
                <a:latin typeface="Amasis MT Pro Light" panose="020B0604020202020204" pitchFamily="18" charset="-18"/>
                <a:cs typeface="DaunPenh" panose="020B0604020202020204" pitchFamily="2" charset="0"/>
              </a:rPr>
              <a:t> </a:t>
            </a:r>
            <a:r>
              <a:rPr lang="en-US" sz="2000" b="1" u="sng" dirty="0" err="1">
                <a:solidFill>
                  <a:schemeClr val="tx1"/>
                </a:solidFill>
                <a:latin typeface="Amasis MT Pro Light" panose="020B0604020202020204" pitchFamily="18" charset="-18"/>
                <a:cs typeface="DaunPenh" panose="020B0604020202020204" pitchFamily="2" charset="0"/>
              </a:rPr>
              <a:t>rodiča</a:t>
            </a:r>
            <a:r>
              <a:rPr lang="en-US" sz="2000" b="1" u="sng" dirty="0">
                <a:solidFill>
                  <a:schemeClr val="tx1"/>
                </a:solidFill>
                <a:latin typeface="Amasis MT Pro Light" panose="020B0604020202020204" pitchFamily="18" charset="-18"/>
                <a:cs typeface="DaunPenh" panose="020B0604020202020204" pitchFamily="2" charset="0"/>
              </a:rPr>
              <a:t> </a:t>
            </a: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Vedieť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či</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rodič</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športoval</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má</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športové</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návyky</a:t>
            </a:r>
            <a:r>
              <a:rPr lang="en-US" sz="2000" b="1" dirty="0">
                <a:solidFill>
                  <a:schemeClr val="tx1"/>
                </a:solidFill>
                <a:latin typeface="Amasis MT Pro Light" panose="020B0604020202020204" pitchFamily="18" charset="-18"/>
                <a:cs typeface="DaunPenh" panose="020B0604020202020204" pitchFamily="2" charset="0"/>
              </a:rPr>
              <a:t>, ….</a:t>
            </a: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Vysvetliť</a:t>
            </a:r>
            <a:r>
              <a:rPr lang="en-US" sz="2000" b="1" dirty="0">
                <a:solidFill>
                  <a:schemeClr val="tx1"/>
                </a:solidFill>
                <a:latin typeface="Amasis MT Pro Light" panose="020B0604020202020204" pitchFamily="18" charset="-18"/>
                <a:cs typeface="DaunPenh" panose="020B0604020202020204" pitchFamily="2" charset="0"/>
              </a:rPr>
              <a:t> mu, </a:t>
            </a:r>
            <a:r>
              <a:rPr lang="en-US" sz="2000" b="1" dirty="0" err="1">
                <a:solidFill>
                  <a:schemeClr val="tx1"/>
                </a:solidFill>
                <a:latin typeface="Amasis MT Pro Light" panose="020B0604020202020204" pitchFamily="18" charset="-18"/>
                <a:cs typeface="DaunPenh" panose="020B0604020202020204" pitchFamily="2" charset="0"/>
              </a:rPr>
              <a:t>že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nebude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prítomný</a:t>
            </a:r>
            <a:r>
              <a:rPr lang="en-US" sz="2000" b="1" dirty="0">
                <a:solidFill>
                  <a:schemeClr val="tx1"/>
                </a:solidFill>
                <a:latin typeface="Amasis MT Pro Light" panose="020B0604020202020204" pitchFamily="18" charset="-18"/>
                <a:cs typeface="DaunPenh" panose="020B0604020202020204" pitchFamily="2" charset="0"/>
              </a:rPr>
              <a:t> na </a:t>
            </a:r>
            <a:r>
              <a:rPr lang="en-US" sz="2000" b="1" dirty="0" err="1">
                <a:solidFill>
                  <a:schemeClr val="tx1"/>
                </a:solidFill>
                <a:latin typeface="Amasis MT Pro Light" panose="020B0604020202020204" pitchFamily="18" charset="-18"/>
                <a:cs typeface="DaunPenh" panose="020B0604020202020204" pitchFamily="2" charset="0"/>
              </a:rPr>
              <a:t>tréningu</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Informovať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rodiča</a:t>
            </a:r>
            <a:r>
              <a:rPr lang="en-US" sz="2000" b="1" dirty="0">
                <a:solidFill>
                  <a:schemeClr val="tx1"/>
                </a:solidFill>
                <a:latin typeface="Amasis MT Pro Light" panose="020B0604020202020204" pitchFamily="18" charset="-18"/>
                <a:cs typeface="DaunPenh" panose="020B0604020202020204" pitchFamily="2" charset="0"/>
              </a:rPr>
              <a:t> o </a:t>
            </a:r>
            <a:r>
              <a:rPr lang="en-US" sz="2000" b="1" dirty="0" err="1">
                <a:solidFill>
                  <a:schemeClr val="tx1"/>
                </a:solidFill>
                <a:latin typeface="Amasis MT Pro Light" panose="020B0604020202020204" pitchFamily="18" charset="-18"/>
                <a:cs typeface="DaunPenh" panose="020B0604020202020204" pitchFamily="2" charset="0"/>
              </a:rPr>
              <a:t>správaní</a:t>
            </a:r>
            <a:r>
              <a:rPr lang="en-US" sz="2000" b="1" dirty="0">
                <a:solidFill>
                  <a:schemeClr val="tx1"/>
                </a:solidFill>
                <a:latin typeface="Amasis MT Pro Light" panose="020B0604020202020204" pitchFamily="18" charset="-18"/>
                <a:cs typeface="DaunPenh" panose="020B0604020202020204" pitchFamily="2" charset="0"/>
              </a:rPr>
              <a:t> na </a:t>
            </a:r>
            <a:r>
              <a:rPr lang="en-US" sz="2000" b="1" dirty="0" err="1">
                <a:solidFill>
                  <a:schemeClr val="tx1"/>
                </a:solidFill>
                <a:latin typeface="Amasis MT Pro Light" panose="020B0604020202020204" pitchFamily="18" charset="-18"/>
                <a:cs typeface="DaunPenh" panose="020B0604020202020204" pitchFamily="2" charset="0"/>
              </a:rPr>
              <a:t>tréningu</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pokrokoch</a:t>
            </a:r>
            <a:r>
              <a:rPr lang="en-US" sz="2000" b="1" dirty="0">
                <a:solidFill>
                  <a:schemeClr val="tx1"/>
                </a:solidFill>
                <a:latin typeface="Amasis MT Pro Light" panose="020B0604020202020204" pitchFamily="18" charset="-18"/>
                <a:cs typeface="DaunPenh" panose="020B0604020202020204" pitchFamily="2" charset="0"/>
              </a:rPr>
              <a:t>, ….</a:t>
            </a: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Musíte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im</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dať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pocit</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že</a:t>
            </a:r>
            <a:r>
              <a:rPr lang="en-US" sz="2000" b="1" dirty="0">
                <a:solidFill>
                  <a:schemeClr val="tx1"/>
                </a:solidFill>
                <a:latin typeface="Amasis MT Pro Light" panose="020B0604020202020204" pitchFamily="18" charset="-18"/>
                <a:cs typeface="DaunPenh" panose="020B0604020202020204" pitchFamily="2" charset="0"/>
              </a:rPr>
              <a:t> v ich </a:t>
            </a:r>
            <a:r>
              <a:rPr lang="en-US" sz="2000" b="1" dirty="0" err="1">
                <a:solidFill>
                  <a:schemeClr val="tx1"/>
                </a:solidFill>
                <a:latin typeface="Amasis MT Pro Light" panose="020B0604020202020204" pitchFamily="18" charset="-18"/>
                <a:cs typeface="DaunPenh" panose="020B0604020202020204" pitchFamily="2" charset="0"/>
              </a:rPr>
              <a:t>dieťa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veríte</a:t>
            </a:r>
            <a:r>
              <a:rPr lang="en-US" sz="2000" b="1" dirty="0">
                <a:solidFill>
                  <a:schemeClr val="tx1"/>
                </a:solidFill>
                <a:latin typeface="Amasis MT Pro Light" panose="020B0604020202020204" pitchFamily="18" charset="-18"/>
                <a:cs typeface="DaunPenh" panose="020B0604020202020204" pitchFamily="2" charset="0"/>
              </a:rPr>
              <a:t>. </a:t>
            </a:r>
          </a:p>
          <a:p>
            <a:pPr marL="0" indent="0">
              <a:buNone/>
            </a:pPr>
            <a:endParaRPr lang="en-US" sz="2000" b="1" dirty="0">
              <a:solidFill>
                <a:schemeClr val="tx1"/>
              </a:solidFill>
              <a:latin typeface="Amasis MT Pro Light" panose="020B0604020202020204" pitchFamily="18" charset="-18"/>
              <a:cs typeface="DaunPenh" panose="020B0604020202020204" pitchFamily="2" charset="0"/>
            </a:endParaRPr>
          </a:p>
          <a:p>
            <a:pPr marL="0" indent="0" algn="ctr">
              <a:buNone/>
            </a:pPr>
            <a:endParaRPr lang="sk-SK" sz="2000" b="1" dirty="0">
              <a:solidFill>
                <a:schemeClr val="tx1"/>
              </a:solidFill>
              <a:latin typeface="Amasis MT Pro Light" panose="020B0604020202020204" pitchFamily="18" charset="-18"/>
              <a:cs typeface="DaunPenh" panose="020B0604020202020204" pitchFamily="2" charset="0"/>
            </a:endParaRPr>
          </a:p>
        </p:txBody>
      </p:sp>
      <p:pic>
        <p:nvPicPr>
          <p:cNvPr id="2052" name="Picture 4" descr="Children with autism are at a heightened risk of drowning">
            <a:extLst>
              <a:ext uri="{FF2B5EF4-FFF2-40B4-BE49-F238E27FC236}">
                <a16:creationId xmlns:a16="http://schemas.microsoft.com/office/drawing/2014/main" id="{53FB5C6B-C695-AC6D-16A1-6C4B5EB659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1282" y="2672177"/>
            <a:ext cx="2718582" cy="40792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80314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2021136" y="383890"/>
            <a:ext cx="9812797"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r>
              <a:rPr lang="en-US" sz="2000" b="1" dirty="0">
                <a:solidFill>
                  <a:schemeClr val="tx1"/>
                </a:solidFill>
                <a:latin typeface="Amasis MT Pro Light" panose="020B0604020202020204" pitchFamily="18" charset="-18"/>
                <a:cs typeface="DaunPenh" panose="020B0604020202020204" pitchFamily="2" charset="0"/>
              </a:rPr>
              <a:t> </a:t>
            </a:r>
            <a:r>
              <a:rPr lang="en-US" sz="2800" b="1" dirty="0">
                <a:solidFill>
                  <a:schemeClr val="tx1"/>
                </a:solidFill>
                <a:latin typeface="Amasis MT Pro Light" panose="020B0604020202020204" pitchFamily="18" charset="-18"/>
                <a:cs typeface="DaunPenh" panose="020B0604020202020204" pitchFamily="2" charset="0"/>
              </a:rPr>
              <a:t>SENSIBILITA, CITLIVOSŤ </a:t>
            </a:r>
          </a:p>
          <a:p>
            <a:pPr marL="0" indent="0">
              <a:buNone/>
            </a:pPr>
            <a:r>
              <a:rPr lang="en-US" sz="2800" b="1" dirty="0">
                <a:solidFill>
                  <a:schemeClr val="tx1"/>
                </a:solidFill>
                <a:latin typeface="Amasis MT Pro Light" panose="020B0604020202020204" pitchFamily="18" charset="-18"/>
                <a:cs typeface="DaunPenh" panose="020B0604020202020204" pitchFamily="2" charset="0"/>
              </a:rPr>
              <a:t>– </a:t>
            </a:r>
            <a:r>
              <a:rPr lang="en-US" sz="2800" b="1" dirty="0" err="1">
                <a:solidFill>
                  <a:schemeClr val="tx1"/>
                </a:solidFill>
                <a:latin typeface="Amasis MT Pro Light" panose="020B0604020202020204" pitchFamily="18" charset="-18"/>
                <a:cs typeface="DaunPenh" panose="020B0604020202020204" pitchFamily="2" charset="0"/>
              </a:rPr>
              <a:t>najväčší</a:t>
            </a:r>
            <a:r>
              <a:rPr lang="en-US" sz="2800" b="1" dirty="0">
                <a:solidFill>
                  <a:schemeClr val="tx1"/>
                </a:solidFill>
                <a:latin typeface="Amasis MT Pro Light" panose="020B0604020202020204" pitchFamily="18" charset="-18"/>
                <a:cs typeface="DaunPenh" panose="020B0604020202020204" pitchFamily="2" charset="0"/>
              </a:rPr>
              <a:t> </a:t>
            </a:r>
            <a:r>
              <a:rPr lang="en-US" sz="2800" b="1" dirty="0" err="1">
                <a:solidFill>
                  <a:schemeClr val="tx1"/>
                </a:solidFill>
                <a:latin typeface="Amasis MT Pro Light" panose="020B0604020202020204" pitchFamily="18" charset="-18"/>
                <a:cs typeface="DaunPenh" panose="020B0604020202020204" pitchFamily="2" charset="0"/>
              </a:rPr>
              <a:t>nepriateľ</a:t>
            </a:r>
            <a:r>
              <a:rPr lang="en-US" sz="2800" b="1" dirty="0">
                <a:solidFill>
                  <a:schemeClr val="tx1"/>
                </a:solidFill>
                <a:latin typeface="Amasis MT Pro Light" panose="020B0604020202020204" pitchFamily="18" charset="-18"/>
                <a:cs typeface="DaunPenh" panose="020B0604020202020204" pitchFamily="2" charset="0"/>
              </a:rPr>
              <a:t> </a:t>
            </a:r>
            <a:r>
              <a:rPr lang="en-US" sz="2800" b="1" dirty="0" err="1">
                <a:solidFill>
                  <a:schemeClr val="tx1"/>
                </a:solidFill>
                <a:latin typeface="Amasis MT Pro Light" panose="020B0604020202020204" pitchFamily="18" charset="-18"/>
                <a:cs typeface="DaunPenh" panose="020B0604020202020204" pitchFamily="2" charset="0"/>
              </a:rPr>
              <a:t>progresu</a:t>
            </a:r>
            <a:r>
              <a:rPr lang="en-US" sz="2800" b="1" dirty="0">
                <a:solidFill>
                  <a:schemeClr val="tx1"/>
                </a:solidFill>
                <a:latin typeface="Amasis MT Pro Light" panose="020B0604020202020204" pitchFamily="18" charset="-18"/>
                <a:cs typeface="DaunPenh" panose="020B0604020202020204" pitchFamily="2" charset="0"/>
              </a:rPr>
              <a:t> u </a:t>
            </a:r>
            <a:r>
              <a:rPr lang="en-US" sz="2800" b="1" dirty="0" err="1">
                <a:solidFill>
                  <a:schemeClr val="tx1"/>
                </a:solidFill>
                <a:latin typeface="Amasis MT Pro Light" panose="020B0604020202020204" pitchFamily="18" charset="-18"/>
                <a:cs typeface="DaunPenh" panose="020B0604020202020204" pitchFamily="2" charset="0"/>
              </a:rPr>
              <a:t>ľudí</a:t>
            </a:r>
            <a:r>
              <a:rPr lang="en-US" sz="2800" b="1" dirty="0">
                <a:solidFill>
                  <a:schemeClr val="tx1"/>
                </a:solidFill>
                <a:latin typeface="Amasis MT Pro Light" panose="020B0604020202020204" pitchFamily="18" charset="-18"/>
                <a:cs typeface="DaunPenh" panose="020B0604020202020204" pitchFamily="2" charset="0"/>
              </a:rPr>
              <a:t> s </a:t>
            </a:r>
            <a:r>
              <a:rPr lang="en-US" sz="2800" b="1" dirty="0" err="1">
                <a:solidFill>
                  <a:schemeClr val="tx1"/>
                </a:solidFill>
                <a:latin typeface="Amasis MT Pro Light" panose="020B0604020202020204" pitchFamily="18" charset="-18"/>
                <a:cs typeface="DaunPenh" panose="020B0604020202020204" pitchFamily="2" charset="0"/>
              </a:rPr>
              <a:t>autizmom</a:t>
            </a:r>
            <a:endParaRPr lang="en-US" sz="28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a:solidFill>
                  <a:schemeClr val="tx1"/>
                </a:solidFill>
                <a:latin typeface="Amasis MT Pro Light" panose="020B0604020202020204" pitchFamily="18" charset="-18"/>
                <a:cs typeface="DaunPenh" panose="020B0604020202020204" pitchFamily="2" charset="0"/>
              </a:rPr>
              <a:t>SENSIBILITA  CITLIVOSŤ  </a:t>
            </a:r>
          </a:p>
          <a:p>
            <a:pPr marL="0" indent="0">
              <a:buNone/>
            </a:pPr>
            <a:r>
              <a:rPr lang="en-US" sz="2000" b="1" dirty="0">
                <a:solidFill>
                  <a:schemeClr val="tx1"/>
                </a:solidFill>
                <a:latin typeface="Amasis MT Pro Light" panose="020B0604020202020204" pitchFamily="18" charset="-18"/>
                <a:cs typeface="DaunPenh" panose="020B0604020202020204" pitchFamily="2" charset="0"/>
              </a:rPr>
              <a:t>je </a:t>
            </a:r>
            <a:r>
              <a:rPr lang="en-US" sz="2000" b="1" dirty="0" err="1">
                <a:solidFill>
                  <a:schemeClr val="tx1"/>
                </a:solidFill>
                <a:latin typeface="Amasis MT Pro Light" panose="020B0604020202020204" pitchFamily="18" charset="-18"/>
                <a:cs typeface="DaunPenh" panose="020B0604020202020204" pitchFamily="2" charset="0"/>
              </a:rPr>
              <a:t>bolestivá</a:t>
            </a:r>
            <a:r>
              <a:rPr lang="en-US" sz="2000" b="1" dirty="0">
                <a:solidFill>
                  <a:schemeClr val="tx1"/>
                </a:solidFill>
                <a:latin typeface="Amasis MT Pro Light" panose="020B0604020202020204" pitchFamily="18" charset="-18"/>
                <a:cs typeface="DaunPenh" panose="020B0604020202020204" pitchFamily="2" charset="0"/>
              </a:rPr>
              <a:t> pre </a:t>
            </a:r>
            <a:r>
              <a:rPr lang="en-US" sz="2000" b="1" dirty="0" err="1">
                <a:solidFill>
                  <a:schemeClr val="tx1"/>
                </a:solidFill>
                <a:latin typeface="Amasis MT Pro Light" panose="020B0604020202020204" pitchFamily="18" charset="-18"/>
                <a:cs typeface="DaunPenh" panose="020B0604020202020204" pitchFamily="2" charset="0"/>
              </a:rPr>
              <a:t>ľudí</a:t>
            </a:r>
            <a:r>
              <a:rPr lang="en-US" sz="2000" b="1" dirty="0">
                <a:solidFill>
                  <a:schemeClr val="tx1"/>
                </a:solidFill>
                <a:latin typeface="Amasis MT Pro Light" panose="020B0604020202020204" pitchFamily="18" charset="-18"/>
                <a:cs typeface="DaunPenh" panose="020B0604020202020204" pitchFamily="2" charset="0"/>
              </a:rPr>
              <a:t> s </a:t>
            </a:r>
            <a:r>
              <a:rPr lang="en-US" sz="2000" b="1" dirty="0" err="1">
                <a:solidFill>
                  <a:schemeClr val="tx1"/>
                </a:solidFill>
                <a:latin typeface="Amasis MT Pro Light" panose="020B0604020202020204" pitchFamily="18" charset="-18"/>
                <a:cs typeface="DaunPenh" panose="020B0604020202020204" pitchFamily="2" charset="0"/>
              </a:rPr>
              <a:t>autizmom</a:t>
            </a:r>
            <a:r>
              <a:rPr lang="en-US" sz="2000" b="1" dirty="0">
                <a:solidFill>
                  <a:schemeClr val="tx1"/>
                </a:solidFill>
                <a:latin typeface="Amasis MT Pro Light" panose="020B0604020202020204" pitchFamily="18" charset="-18"/>
                <a:cs typeface="DaunPenh" panose="020B0604020202020204" pitchFamily="2" charset="0"/>
              </a:rPr>
              <a:t>, je to </a:t>
            </a:r>
            <a:r>
              <a:rPr lang="en-US" sz="2000" b="1" dirty="0" err="1">
                <a:solidFill>
                  <a:schemeClr val="tx1"/>
                </a:solidFill>
                <a:latin typeface="Amasis MT Pro Light" panose="020B0604020202020204" pitchFamily="18" charset="-18"/>
                <a:cs typeface="DaunPenh" panose="020B0604020202020204" pitchFamily="2" charset="0"/>
              </a:rPr>
              <a:t>stav</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preťaženia</a:t>
            </a:r>
            <a:r>
              <a:rPr lang="en-US" sz="2000" b="1" dirty="0">
                <a:solidFill>
                  <a:schemeClr val="tx1"/>
                </a:solidFill>
                <a:latin typeface="Amasis MT Pro Light" panose="020B0604020202020204" pitchFamily="18" charset="-18"/>
                <a:cs typeface="DaunPenh" panose="020B0604020202020204" pitchFamily="2" charset="0"/>
              </a:rPr>
              <a:t> je to </a:t>
            </a:r>
            <a:r>
              <a:rPr lang="en-US" sz="2000" b="1" dirty="0" err="1">
                <a:solidFill>
                  <a:schemeClr val="tx1"/>
                </a:solidFill>
                <a:latin typeface="Amasis MT Pro Light" panose="020B0604020202020204" pitchFamily="18" charset="-18"/>
                <a:cs typeface="DaunPenh" panose="020B0604020202020204" pitchFamily="2" charset="0"/>
              </a:rPr>
              <a:t>ako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jazda</a:t>
            </a:r>
            <a:r>
              <a:rPr lang="en-US" sz="2000" b="1" dirty="0">
                <a:solidFill>
                  <a:schemeClr val="tx1"/>
                </a:solidFill>
                <a:latin typeface="Amasis MT Pro Light" panose="020B0604020202020204" pitchFamily="18" charset="-18"/>
                <a:cs typeface="DaunPenh" panose="020B0604020202020204" pitchFamily="2" charset="0"/>
              </a:rPr>
              <a:t> na </a:t>
            </a:r>
            <a:r>
              <a:rPr lang="en-US" sz="2000" b="1" dirty="0" err="1">
                <a:solidFill>
                  <a:schemeClr val="tx1"/>
                </a:solidFill>
                <a:latin typeface="Amasis MT Pro Light" panose="020B0604020202020204" pitchFamily="18" charset="-18"/>
                <a:cs typeface="DaunPenh" panose="020B0604020202020204" pitchFamily="2" charset="0"/>
              </a:rPr>
              <a:t>rollokoster</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preťaženie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im</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spôsobuje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strašnú</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bolesť</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a:solidFill>
                  <a:schemeClr val="tx1"/>
                </a:solidFill>
                <a:latin typeface="Amasis MT Pro Light" panose="020B0604020202020204" pitchFamily="18" charset="-18"/>
                <a:cs typeface="DaunPenh" panose="020B0604020202020204" pitchFamily="2" charset="0"/>
              </a:rPr>
              <a:t>ZRAK – </a:t>
            </a:r>
            <a:r>
              <a:rPr lang="en-US" sz="2000" b="1" dirty="0" err="1">
                <a:solidFill>
                  <a:schemeClr val="tx1"/>
                </a:solidFill>
                <a:latin typeface="Amasis MT Pro Light" panose="020B0604020202020204" pitchFamily="18" charset="-18"/>
                <a:cs typeface="DaunPenh" panose="020B0604020202020204" pitchFamily="2" charset="0"/>
              </a:rPr>
              <a:t>moc</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svetla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málo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svetla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blikajúca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žiarovka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iné</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druhy</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svetla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odraz</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svetla</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a:solidFill>
                  <a:schemeClr val="tx1"/>
                </a:solidFill>
                <a:latin typeface="Amasis MT Pro Light" panose="020B0604020202020204" pitchFamily="18" charset="-18"/>
                <a:cs typeface="DaunPenh" panose="020B0604020202020204" pitchFamily="2" charset="0"/>
              </a:rPr>
              <a:t>SLUCH - </a:t>
            </a:r>
            <a:r>
              <a:rPr lang="en-US" sz="2000" b="1" dirty="0" err="1">
                <a:solidFill>
                  <a:schemeClr val="tx1"/>
                </a:solidFill>
                <a:latin typeface="Amasis MT Pro Light" panose="020B0604020202020204" pitchFamily="18" charset="-18"/>
                <a:cs typeface="DaunPenh" panose="020B0604020202020204" pitchFamily="2" charset="0"/>
              </a:rPr>
              <a:t>cítia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vybrácie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neviem</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potláčať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zvuky</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počujú</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tlkot</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srdca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hodiniek</a:t>
            </a:r>
            <a:r>
              <a:rPr lang="en-US" sz="2000" b="1" dirty="0">
                <a:solidFill>
                  <a:schemeClr val="tx1"/>
                </a:solidFill>
                <a:latin typeface="Amasis MT Pro Light" panose="020B0604020202020204" pitchFamily="18" charset="-18"/>
                <a:cs typeface="DaunPenh" panose="020B0604020202020204" pitchFamily="2" charset="0"/>
              </a:rPr>
              <a:t>, let </a:t>
            </a:r>
            <a:r>
              <a:rPr lang="en-US" sz="2000" b="1" dirty="0" err="1">
                <a:solidFill>
                  <a:schemeClr val="tx1"/>
                </a:solidFill>
                <a:latin typeface="Amasis MT Pro Light" panose="020B0604020202020204" pitchFamily="18" charset="-18"/>
                <a:cs typeface="DaunPenh" panose="020B0604020202020204" pitchFamily="2" charset="0"/>
              </a:rPr>
              <a:t>muchy</a:t>
            </a:r>
            <a:r>
              <a:rPr lang="en-US" sz="2000" b="1" dirty="0">
                <a:solidFill>
                  <a:schemeClr val="tx1"/>
                </a:solidFill>
                <a:latin typeface="Amasis MT Pro Light" panose="020B0604020202020204" pitchFamily="18" charset="-18"/>
                <a:cs typeface="DaunPenh" panose="020B0604020202020204" pitchFamily="2" charset="0"/>
              </a:rPr>
              <a:t>,…)</a:t>
            </a:r>
          </a:p>
          <a:p>
            <a:pPr marL="0" indent="0">
              <a:buNone/>
            </a:pPr>
            <a:r>
              <a:rPr lang="en-US" sz="2000" b="1" dirty="0">
                <a:solidFill>
                  <a:schemeClr val="tx1"/>
                </a:solidFill>
                <a:latin typeface="Amasis MT Pro Light" panose="020B0604020202020204" pitchFamily="18" charset="-18"/>
                <a:cs typeface="DaunPenh" panose="020B0604020202020204" pitchFamily="2" charset="0"/>
              </a:rPr>
              <a:t>ČUCH – </a:t>
            </a:r>
            <a:r>
              <a:rPr lang="en-US" sz="2000" b="1" dirty="0" err="1">
                <a:solidFill>
                  <a:schemeClr val="tx1"/>
                </a:solidFill>
                <a:latin typeface="Amasis MT Pro Light" panose="020B0604020202020204" pitchFamily="18" charset="-18"/>
                <a:cs typeface="DaunPenh" panose="020B0604020202020204" pitchFamily="2" charset="0"/>
              </a:rPr>
              <a:t>vône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pachy</a:t>
            </a:r>
            <a:r>
              <a:rPr lang="en-US" sz="2000" b="1" dirty="0">
                <a:solidFill>
                  <a:schemeClr val="tx1"/>
                </a:solidFill>
                <a:latin typeface="Amasis MT Pro Light" panose="020B0604020202020204" pitchFamily="18" charset="-18"/>
                <a:cs typeface="DaunPenh" panose="020B0604020202020204" pitchFamily="2" charset="0"/>
              </a:rPr>
              <a:t>, 100x </a:t>
            </a:r>
            <a:r>
              <a:rPr lang="en-US" sz="2000" b="1" dirty="0" err="1">
                <a:solidFill>
                  <a:schemeClr val="tx1"/>
                </a:solidFill>
                <a:latin typeface="Amasis MT Pro Light" panose="020B0604020202020204" pitchFamily="18" charset="-18"/>
                <a:cs typeface="DaunPenh" panose="020B0604020202020204" pitchFamily="2" charset="0"/>
              </a:rPr>
              <a:t>silnejšie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cítia</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a:solidFill>
                  <a:schemeClr val="tx1"/>
                </a:solidFill>
                <a:latin typeface="Amasis MT Pro Light" panose="020B0604020202020204" pitchFamily="18" charset="-18"/>
                <a:cs typeface="DaunPenh" panose="020B0604020202020204" pitchFamily="2" charset="0"/>
              </a:rPr>
              <a:t>HMAT – </a:t>
            </a:r>
            <a:r>
              <a:rPr lang="en-US" sz="2000" b="1" dirty="0" err="1">
                <a:solidFill>
                  <a:schemeClr val="tx1"/>
                </a:solidFill>
                <a:latin typeface="Amasis MT Pro Light" panose="020B0604020202020204" pitchFamily="18" charset="-18"/>
                <a:cs typeface="DaunPenh" panose="020B0604020202020204" pitchFamily="2" charset="0"/>
              </a:rPr>
              <a:t>necítia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bolesť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alebo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majú</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veľmi</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nízky</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prah</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bolesti</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Rovnováha</a:t>
            </a:r>
            <a:r>
              <a:rPr lang="en-US" sz="2000" b="1" dirty="0">
                <a:solidFill>
                  <a:schemeClr val="tx1"/>
                </a:solidFill>
                <a:latin typeface="Amasis MT Pro Light" panose="020B0604020202020204" pitchFamily="18" charset="-18"/>
                <a:cs typeface="DaunPenh" panose="020B0604020202020204" pitchFamily="2" charset="0"/>
              </a:rPr>
              <a:t>, ….</a:t>
            </a:r>
          </a:p>
          <a:p>
            <a:pPr algn="ctr"/>
            <a:endParaRPr lang="sk-SK" sz="2000" b="1" dirty="0">
              <a:solidFill>
                <a:schemeClr val="tx1"/>
              </a:solidFill>
              <a:latin typeface="Amasis MT Pro Light" panose="020B0604020202020204" pitchFamily="18" charset="-18"/>
              <a:cs typeface="DaunPenh" panose="020B0604020202020204" pitchFamily="2" charset="0"/>
            </a:endParaRPr>
          </a:p>
        </p:txBody>
      </p:sp>
      <p:pic>
        <p:nvPicPr>
          <p:cNvPr id="3074" name="Picture 2" descr="Autism and Sound Sensitivity: What We Know">
            <a:extLst>
              <a:ext uri="{FF2B5EF4-FFF2-40B4-BE49-F238E27FC236}">
                <a16:creationId xmlns:a16="http://schemas.microsoft.com/office/drawing/2014/main" id="{EB09AD3D-4965-2305-C6A4-82017C27434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57014" t="10486"/>
          <a:stretch/>
        </p:blipFill>
        <p:spPr bwMode="auto">
          <a:xfrm>
            <a:off x="9818704" y="4199138"/>
            <a:ext cx="2269869" cy="265886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4 Tips for Helping Children With Autism Make Eye Contact - ABA Therapy  Services in Chicago, Peoria, and Normal | GBC Autism Services">
            <a:extLst>
              <a:ext uri="{FF2B5EF4-FFF2-40B4-BE49-F238E27FC236}">
                <a16:creationId xmlns:a16="http://schemas.microsoft.com/office/drawing/2014/main" id="{3A1E2EB2-1F3F-DB3B-F9D6-65CCE413FA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7235" y="4990294"/>
            <a:ext cx="2757795" cy="183996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ABA Therapy: Empowering Children with Autism | by CONTINUA KIDS | Medium">
            <a:extLst>
              <a:ext uri="{FF2B5EF4-FFF2-40B4-BE49-F238E27FC236}">
                <a16:creationId xmlns:a16="http://schemas.microsoft.com/office/drawing/2014/main" id="{E1C60C31-9E62-D6FA-B86E-28B6DA93A5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11815" y="5018033"/>
            <a:ext cx="2758571" cy="1839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63927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760507" y="973086"/>
            <a:ext cx="9812797"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None/>
            </a:pPr>
            <a:r>
              <a:rPr lang="en-US" sz="3200" b="1" i="1" dirty="0">
                <a:solidFill>
                  <a:schemeClr val="tx1"/>
                </a:solidFill>
                <a:latin typeface="Amasis MT Pro Light" panose="020B0604020202020204" pitchFamily="18" charset="-18"/>
                <a:cs typeface="DaunPenh" panose="020B0604020202020204" pitchFamily="2" charset="0"/>
              </a:rPr>
              <a:t>Ak </a:t>
            </a:r>
            <a:r>
              <a:rPr lang="en-US" sz="3200" b="1" i="1" dirty="0" err="1">
                <a:solidFill>
                  <a:schemeClr val="tx1"/>
                </a:solidFill>
                <a:latin typeface="Amasis MT Pro Light" panose="020B0604020202020204" pitchFamily="18" charset="-18"/>
                <a:cs typeface="DaunPenh" panose="020B0604020202020204" pitchFamily="2" charset="0"/>
              </a:rPr>
              <a:t>nemôžeme</a:t>
            </a:r>
            <a:r>
              <a:rPr lang="en-US" sz="3200" b="1" i="1" dirty="0">
                <a:solidFill>
                  <a:schemeClr val="tx1"/>
                </a:solidFill>
                <a:latin typeface="Amasis MT Pro Light" panose="020B0604020202020204" pitchFamily="18" charset="-18"/>
                <a:cs typeface="DaunPenh" panose="020B0604020202020204" pitchFamily="2" charset="0"/>
              </a:rPr>
              <a:t> </a:t>
            </a:r>
            <a:r>
              <a:rPr lang="en-US" sz="3200" b="1" i="1" dirty="0" err="1">
                <a:solidFill>
                  <a:schemeClr val="tx1"/>
                </a:solidFill>
                <a:latin typeface="Amasis MT Pro Light" panose="020B0604020202020204" pitchFamily="18" charset="-18"/>
                <a:cs typeface="DaunPenh" panose="020B0604020202020204" pitchFamily="2" charset="0"/>
              </a:rPr>
              <a:t>eliminovať</a:t>
            </a:r>
            <a:r>
              <a:rPr lang="en-US" sz="3200" b="1" i="1" dirty="0">
                <a:solidFill>
                  <a:schemeClr val="tx1"/>
                </a:solidFill>
                <a:latin typeface="Amasis MT Pro Light" panose="020B0604020202020204" pitchFamily="18" charset="-18"/>
                <a:cs typeface="DaunPenh" panose="020B0604020202020204" pitchFamily="2" charset="0"/>
              </a:rPr>
              <a:t> </a:t>
            </a:r>
            <a:r>
              <a:rPr lang="en-US" sz="3200" b="1" i="1" dirty="0" err="1">
                <a:solidFill>
                  <a:schemeClr val="tx1"/>
                </a:solidFill>
                <a:latin typeface="Amasis MT Pro Light" panose="020B0604020202020204" pitchFamily="18" charset="-18"/>
                <a:cs typeface="DaunPenh" panose="020B0604020202020204" pitchFamily="2" charset="0"/>
              </a:rPr>
              <a:t>jeho</a:t>
            </a:r>
            <a:r>
              <a:rPr lang="en-US" sz="3200" b="1" i="1" dirty="0">
                <a:solidFill>
                  <a:schemeClr val="tx1"/>
                </a:solidFill>
                <a:latin typeface="Amasis MT Pro Light" panose="020B0604020202020204" pitchFamily="18" charset="-18"/>
                <a:cs typeface="DaunPenh" panose="020B0604020202020204" pitchFamily="2" charset="0"/>
              </a:rPr>
              <a:t> </a:t>
            </a:r>
            <a:r>
              <a:rPr lang="en-US" sz="3200" b="1" i="1" dirty="0" err="1">
                <a:solidFill>
                  <a:schemeClr val="tx1"/>
                </a:solidFill>
                <a:latin typeface="Amasis MT Pro Light" panose="020B0604020202020204" pitchFamily="18" charset="-18"/>
                <a:cs typeface="DaunPenh" panose="020B0604020202020204" pitchFamily="2" charset="0"/>
              </a:rPr>
              <a:t>sensibilitu</a:t>
            </a:r>
            <a:r>
              <a:rPr lang="en-US" sz="3200" b="1" i="1" dirty="0">
                <a:solidFill>
                  <a:schemeClr val="tx1"/>
                </a:solidFill>
                <a:latin typeface="Amasis MT Pro Light" panose="020B0604020202020204" pitchFamily="18" charset="-18"/>
                <a:cs typeface="DaunPenh" panose="020B0604020202020204" pitchFamily="2" charset="0"/>
              </a:rPr>
              <a:t> </a:t>
            </a:r>
          </a:p>
          <a:p>
            <a:pPr marL="0" indent="0" algn="ctr">
              <a:buNone/>
            </a:pPr>
            <a:r>
              <a:rPr lang="en-US" sz="3200" b="1" i="1" dirty="0" err="1">
                <a:solidFill>
                  <a:schemeClr val="tx1"/>
                </a:solidFill>
                <a:latin typeface="Amasis MT Pro Light" panose="020B0604020202020204" pitchFamily="18" charset="-18"/>
                <a:cs typeface="DaunPenh" panose="020B0604020202020204" pitchFamily="2" charset="0"/>
              </a:rPr>
              <a:t>nedokážeme</a:t>
            </a:r>
            <a:r>
              <a:rPr lang="en-US" sz="3200" b="1" i="1" dirty="0">
                <a:solidFill>
                  <a:schemeClr val="tx1"/>
                </a:solidFill>
                <a:latin typeface="Amasis MT Pro Light" panose="020B0604020202020204" pitchFamily="18" charset="-18"/>
                <a:cs typeface="DaunPenh" panose="020B0604020202020204" pitchFamily="2" charset="0"/>
              </a:rPr>
              <a:t> </a:t>
            </a:r>
            <a:r>
              <a:rPr lang="en-US" sz="3200" b="1" i="1" dirty="0" err="1">
                <a:solidFill>
                  <a:schemeClr val="tx1"/>
                </a:solidFill>
                <a:latin typeface="Amasis MT Pro Light" panose="020B0604020202020204" pitchFamily="18" charset="-18"/>
                <a:cs typeface="DaunPenh" panose="020B0604020202020204" pitchFamily="2" charset="0"/>
              </a:rPr>
              <a:t>odhaliť</a:t>
            </a:r>
            <a:r>
              <a:rPr lang="en-US" sz="3200" b="1" i="1" dirty="0">
                <a:solidFill>
                  <a:schemeClr val="tx1"/>
                </a:solidFill>
                <a:latin typeface="Amasis MT Pro Light" panose="020B0604020202020204" pitchFamily="18" charset="-18"/>
                <a:cs typeface="DaunPenh" panose="020B0604020202020204" pitchFamily="2" charset="0"/>
              </a:rPr>
              <a:t> </a:t>
            </a:r>
            <a:r>
              <a:rPr lang="en-US" sz="3200" b="1" i="1" dirty="0" err="1">
                <a:solidFill>
                  <a:schemeClr val="tx1"/>
                </a:solidFill>
                <a:latin typeface="Amasis MT Pro Light" panose="020B0604020202020204" pitchFamily="18" charset="-18"/>
                <a:cs typeface="DaunPenh" panose="020B0604020202020204" pitchFamily="2" charset="0"/>
              </a:rPr>
              <a:t>jeho</a:t>
            </a:r>
            <a:r>
              <a:rPr lang="en-US" sz="3200" b="1" i="1" dirty="0">
                <a:solidFill>
                  <a:schemeClr val="tx1"/>
                </a:solidFill>
                <a:latin typeface="Amasis MT Pro Light" panose="020B0604020202020204" pitchFamily="18" charset="-18"/>
                <a:cs typeface="DaunPenh" panose="020B0604020202020204" pitchFamily="2" charset="0"/>
              </a:rPr>
              <a:t> </a:t>
            </a:r>
            <a:r>
              <a:rPr lang="en-US" sz="3200" b="1" i="1" dirty="0" err="1">
                <a:solidFill>
                  <a:schemeClr val="tx1"/>
                </a:solidFill>
                <a:latin typeface="Amasis MT Pro Light" panose="020B0604020202020204" pitchFamily="18" charset="-18"/>
                <a:cs typeface="DaunPenh" panose="020B0604020202020204" pitchFamily="2" charset="0"/>
              </a:rPr>
              <a:t>schopnosti</a:t>
            </a:r>
            <a:r>
              <a:rPr lang="en-US" sz="2000" b="1" dirty="0">
                <a:solidFill>
                  <a:schemeClr val="tx1"/>
                </a:solidFill>
                <a:latin typeface="Amasis MT Pro Light" panose="020B0604020202020204" pitchFamily="18" charset="-18"/>
                <a:cs typeface="DaunPenh" panose="020B0604020202020204" pitchFamily="2" charset="0"/>
              </a:rPr>
              <a:t>.</a:t>
            </a:r>
          </a:p>
          <a:p>
            <a:pPr marL="0" indent="0">
              <a:buNone/>
            </a:pPr>
            <a:r>
              <a:rPr lang="en-US" sz="2000" b="1" dirty="0">
                <a:solidFill>
                  <a:schemeClr val="tx1"/>
                </a:solidFill>
                <a:latin typeface="Amasis MT Pro Light" panose="020B0604020202020204" pitchFamily="18" charset="-18"/>
                <a:cs typeface="DaunPenh" panose="020B0604020202020204" pitchFamily="2" charset="0"/>
              </a:rPr>
              <a:t> </a:t>
            </a:r>
          </a:p>
          <a:p>
            <a:pPr marL="0" indent="0">
              <a:buNone/>
            </a:pP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Tréner</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musí</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vedieť</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eliminovať</a:t>
            </a:r>
            <a:r>
              <a:rPr lang="en-US" sz="2000" b="1" dirty="0">
                <a:solidFill>
                  <a:schemeClr val="tx1"/>
                </a:solidFill>
                <a:latin typeface="Amasis MT Pro Light" panose="020B0604020202020204" pitchFamily="18" charset="-18"/>
                <a:cs typeface="DaunPenh" panose="020B0604020202020204" pitchFamily="2" charset="0"/>
              </a:rPr>
              <a:t> tie </a:t>
            </a:r>
            <a:r>
              <a:rPr lang="en-US" sz="2000" b="1" dirty="0" err="1">
                <a:solidFill>
                  <a:schemeClr val="tx1"/>
                </a:solidFill>
                <a:latin typeface="Amasis MT Pro Light" panose="020B0604020202020204" pitchFamily="18" charset="-18"/>
                <a:cs typeface="DaunPenh" panose="020B0604020202020204" pitchFamily="2" charset="0"/>
              </a:rPr>
              <a:t>vzruchy</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čo</a:t>
            </a:r>
            <a:r>
              <a:rPr lang="en-US" sz="2000" b="1" dirty="0">
                <a:solidFill>
                  <a:schemeClr val="tx1"/>
                </a:solidFill>
                <a:latin typeface="Amasis MT Pro Light" panose="020B0604020202020204" pitchFamily="18" charset="-18"/>
                <a:cs typeface="DaunPenh" panose="020B0604020202020204" pitchFamily="2" charset="0"/>
              </a:rPr>
              <a:t> ho/</a:t>
            </a:r>
            <a:r>
              <a:rPr lang="en-US" sz="2000" b="1" dirty="0" err="1">
                <a:solidFill>
                  <a:schemeClr val="tx1"/>
                </a:solidFill>
                <a:latin typeface="Amasis MT Pro Light" panose="020B0604020202020204" pitchFamily="18" charset="-18"/>
                <a:cs typeface="DaunPenh" panose="020B0604020202020204" pitchFamily="2" charset="0"/>
              </a:rPr>
              <a:t>ju</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vyrušujú</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u="sng" dirty="0" err="1">
                <a:solidFill>
                  <a:schemeClr val="tx1"/>
                </a:solidFill>
                <a:latin typeface="Amasis MT Pro Light" panose="020B0604020202020204" pitchFamily="18" charset="-18"/>
                <a:cs typeface="DaunPenh" panose="020B0604020202020204" pitchFamily="2" charset="0"/>
              </a:rPr>
              <a:t>Musí</a:t>
            </a:r>
            <a:r>
              <a:rPr lang="en-US" sz="2000" b="1" u="sng" dirty="0">
                <a:solidFill>
                  <a:schemeClr val="tx1"/>
                </a:solidFill>
                <a:latin typeface="Amasis MT Pro Light" panose="020B0604020202020204" pitchFamily="18" charset="-18"/>
                <a:cs typeface="DaunPenh" panose="020B0604020202020204" pitchFamily="2" charset="0"/>
              </a:rPr>
              <a:t> </a:t>
            </a:r>
            <a:r>
              <a:rPr lang="en-US" sz="2000" b="1" u="sng" dirty="0" err="1">
                <a:solidFill>
                  <a:schemeClr val="tx1"/>
                </a:solidFill>
                <a:latin typeface="Amasis MT Pro Light" panose="020B0604020202020204" pitchFamily="18" charset="-18"/>
                <a:cs typeface="DaunPenh" panose="020B0604020202020204" pitchFamily="2" charset="0"/>
              </a:rPr>
              <a:t>poznať</a:t>
            </a:r>
            <a:r>
              <a:rPr lang="en-US" sz="2000" b="1" u="sng" dirty="0">
                <a:solidFill>
                  <a:schemeClr val="tx1"/>
                </a:solidFill>
                <a:latin typeface="Amasis MT Pro Light" panose="020B0604020202020204" pitchFamily="18" charset="-18"/>
                <a:cs typeface="DaunPenh" panose="020B0604020202020204" pitchFamily="2" charset="0"/>
              </a:rPr>
              <a:t> </a:t>
            </a:r>
            <a:r>
              <a:rPr lang="en-US" sz="2000" b="1" u="sng" dirty="0" err="1">
                <a:solidFill>
                  <a:schemeClr val="tx1"/>
                </a:solidFill>
                <a:latin typeface="Amasis MT Pro Light" panose="020B0604020202020204" pitchFamily="18" charset="-18"/>
                <a:cs typeface="DaunPenh" panose="020B0604020202020204" pitchFamily="2" charset="0"/>
              </a:rPr>
              <a:t>tkz</a:t>
            </a:r>
            <a:r>
              <a:rPr lang="en-US" sz="2000" b="1" u="sng" dirty="0">
                <a:solidFill>
                  <a:schemeClr val="tx1"/>
                </a:solidFill>
                <a:latin typeface="Amasis MT Pro Light" panose="020B0604020202020204" pitchFamily="18" charset="-18"/>
                <a:cs typeface="DaunPenh" panose="020B0604020202020204" pitchFamily="2" charset="0"/>
              </a:rPr>
              <a:t>. </a:t>
            </a:r>
            <a:r>
              <a:rPr lang="en-US" sz="2000" b="1" u="sng" dirty="0" err="1">
                <a:solidFill>
                  <a:schemeClr val="tx1"/>
                </a:solidFill>
                <a:latin typeface="Amasis MT Pro Light" panose="020B0604020202020204" pitchFamily="18" charset="-18"/>
                <a:cs typeface="DaunPenh" panose="020B0604020202020204" pitchFamily="2" charset="0"/>
              </a:rPr>
              <a:t>špúšťač</a:t>
            </a:r>
            <a:endParaRPr lang="en-US" sz="2000" b="1" u="sng" dirty="0">
              <a:solidFill>
                <a:schemeClr val="tx1"/>
              </a:solidFill>
              <a:latin typeface="Amasis MT Pro Light" panose="020B0604020202020204" pitchFamily="18" charset="-18"/>
              <a:cs typeface="DaunPenh" panose="020B0604020202020204" pitchFamily="2" charset="0"/>
            </a:endParaRPr>
          </a:p>
          <a:p>
            <a:pPr marL="0" indent="0">
              <a:buNone/>
            </a:pP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r>
              <a:rPr lang="en-US" sz="2000" b="1" dirty="0">
                <a:solidFill>
                  <a:schemeClr val="tx1"/>
                </a:solidFill>
                <a:latin typeface="Amasis MT Pro Light" panose="020B0604020202020204" pitchFamily="18" charset="-18"/>
                <a:cs typeface="DaunPenh" panose="020B0604020202020204" pitchFamily="2" charset="0"/>
              </a:rPr>
              <a:t>Pred </a:t>
            </a:r>
            <a:r>
              <a:rPr lang="en-US" sz="2000" b="1" dirty="0" err="1">
                <a:solidFill>
                  <a:schemeClr val="tx1"/>
                </a:solidFill>
                <a:latin typeface="Amasis MT Pro Light" panose="020B0604020202020204" pitchFamily="18" charset="-18"/>
                <a:cs typeface="DaunPenh" panose="020B0604020202020204" pitchFamily="2" charset="0"/>
              </a:rPr>
              <a:t>tréningov</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oboznámenie</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sa</a:t>
            </a:r>
            <a:r>
              <a:rPr lang="en-US" sz="2000" b="1" dirty="0">
                <a:solidFill>
                  <a:schemeClr val="tx1"/>
                </a:solidFill>
                <a:latin typeface="Amasis MT Pro Light" panose="020B0604020202020204" pitchFamily="18" charset="-18"/>
                <a:cs typeface="DaunPenh" panose="020B0604020202020204" pitchFamily="2" charset="0"/>
              </a:rPr>
              <a:t> s </a:t>
            </a:r>
            <a:r>
              <a:rPr lang="en-US" sz="2000" b="1" dirty="0" err="1">
                <a:solidFill>
                  <a:schemeClr val="tx1"/>
                </a:solidFill>
                <a:latin typeface="Amasis MT Pro Light" panose="020B0604020202020204" pitchFamily="18" charset="-18"/>
                <a:cs typeface="DaunPenh" panose="020B0604020202020204" pitchFamily="2" charset="0"/>
              </a:rPr>
              <a:t>priestorom</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zisťovanie</a:t>
            </a:r>
            <a:r>
              <a:rPr lang="en-US" sz="2000" b="1" dirty="0">
                <a:solidFill>
                  <a:schemeClr val="tx1"/>
                </a:solidFill>
                <a:latin typeface="Amasis MT Pro Light" panose="020B0604020202020204" pitchFamily="18" charset="-18"/>
                <a:cs typeface="DaunPenh" panose="020B0604020202020204" pitchFamily="2" charset="0"/>
              </a:rPr>
              <a:t> na </a:t>
            </a:r>
            <a:r>
              <a:rPr lang="en-US" sz="2000" b="1" dirty="0" err="1">
                <a:solidFill>
                  <a:schemeClr val="tx1"/>
                </a:solidFill>
                <a:latin typeface="Amasis MT Pro Light" panose="020B0604020202020204" pitchFamily="18" charset="-18"/>
                <a:cs typeface="DaunPenh" panose="020B0604020202020204" pitchFamily="2" charset="0"/>
              </a:rPr>
              <a:t>čo</a:t>
            </a:r>
            <a:r>
              <a:rPr lang="en-US" sz="2000" b="1" dirty="0">
                <a:solidFill>
                  <a:schemeClr val="tx1"/>
                </a:solidFill>
                <a:latin typeface="Amasis MT Pro Light" panose="020B0604020202020204" pitchFamily="18" charset="-18"/>
                <a:cs typeface="DaunPenh" panose="020B0604020202020204" pitchFamily="2" charset="0"/>
              </a:rPr>
              <a:t> je </a:t>
            </a:r>
            <a:r>
              <a:rPr lang="en-US" sz="2000" b="1" dirty="0" err="1">
                <a:solidFill>
                  <a:schemeClr val="tx1"/>
                </a:solidFill>
                <a:latin typeface="Amasis MT Pro Light" panose="020B0604020202020204" pitchFamily="18" charset="-18"/>
                <a:cs typeface="DaunPenh" panose="020B0604020202020204" pitchFamily="2" charset="0"/>
              </a:rPr>
              <a:t>citlivý</a:t>
            </a:r>
            <a:r>
              <a:rPr lang="en-US" sz="2000" b="1" dirty="0">
                <a:solidFill>
                  <a:schemeClr val="tx1"/>
                </a:solidFill>
                <a:latin typeface="Amasis MT Pro Light" panose="020B0604020202020204" pitchFamily="18" charset="-18"/>
                <a:cs typeface="DaunPenh" panose="020B0604020202020204" pitchFamily="2" charset="0"/>
              </a:rPr>
              <a:t>.</a:t>
            </a: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Ako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tréner</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si</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zachovaj</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svoju</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identitu</a:t>
            </a:r>
            <a:r>
              <a:rPr lang="en-US" sz="2000" b="1" dirty="0">
                <a:solidFill>
                  <a:schemeClr val="tx1"/>
                </a:solidFill>
                <a:latin typeface="Amasis MT Pro Light" panose="020B0604020202020204" pitchFamily="18" charset="-18"/>
                <a:cs typeface="DaunPenh" panose="020B0604020202020204" pitchFamily="2" charset="0"/>
              </a:rPr>
              <a:t>.</a:t>
            </a:r>
          </a:p>
          <a:p>
            <a:pPr marL="0" indent="0">
              <a:buNone/>
            </a:pPr>
            <a:r>
              <a:rPr lang="en-US" sz="2000" b="1" dirty="0" err="1">
                <a:solidFill>
                  <a:schemeClr val="tx1"/>
                </a:solidFill>
                <a:latin typeface="Amasis MT Pro Light" panose="020B0604020202020204" pitchFamily="18" charset="-18"/>
                <a:cs typeface="DaunPenh" panose="020B0604020202020204" pitchFamily="2" charset="0"/>
              </a:rPr>
              <a:t>Čo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najviac</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ako</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sa</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dá</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pristupuj</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ako</a:t>
            </a:r>
            <a:r>
              <a:rPr lang="en-US" sz="2000" b="1" dirty="0">
                <a:solidFill>
                  <a:schemeClr val="tx1"/>
                </a:solidFill>
                <a:latin typeface="Amasis MT Pro Light" panose="020B0604020202020204" pitchFamily="18" charset="-18"/>
                <a:cs typeface="DaunPenh" panose="020B0604020202020204" pitchFamily="2" charset="0"/>
              </a:rPr>
              <a:t>  k </a:t>
            </a:r>
            <a:r>
              <a:rPr lang="en-US" sz="2000" b="1" dirty="0" err="1">
                <a:solidFill>
                  <a:schemeClr val="tx1"/>
                </a:solidFill>
                <a:latin typeface="Amasis MT Pro Light" panose="020B0604020202020204" pitchFamily="18" charset="-18"/>
                <a:cs typeface="DaunPenh" panose="020B0604020202020204" pitchFamily="2" charset="0"/>
              </a:rPr>
              <a:t>bežnému</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err="1">
                <a:solidFill>
                  <a:schemeClr val="tx1"/>
                </a:solidFill>
                <a:latin typeface="Amasis MT Pro Light" panose="020B0604020202020204" pitchFamily="18" charset="-18"/>
                <a:cs typeface="DaunPenh" panose="020B0604020202020204" pitchFamily="2" charset="0"/>
              </a:rPr>
              <a:t>športovci</a:t>
            </a:r>
            <a:r>
              <a:rPr lang="en-US" sz="2000" b="1" dirty="0">
                <a:solidFill>
                  <a:schemeClr val="tx1"/>
                </a:solidFill>
                <a:latin typeface="Amasis MT Pro Light" panose="020B0604020202020204" pitchFamily="18" charset="-18"/>
                <a:cs typeface="DaunPenh" panose="020B0604020202020204" pitchFamily="2" charset="0"/>
              </a:rPr>
              <a:t> </a:t>
            </a:r>
            <a:r>
              <a:rPr lang="en-US" sz="2000" b="1" dirty="0">
                <a:solidFill>
                  <a:schemeClr val="tx1"/>
                </a:solidFill>
                <a:latin typeface="Times New Roman" panose="02020603050405020304" pitchFamily="18" charset="0"/>
                <a:cs typeface="Times New Roman" panose="02020603050405020304" pitchFamily="18" charset="0"/>
              </a:rPr>
              <a:t>♥</a:t>
            </a:r>
            <a:endParaRPr lang="en-US" sz="2000" b="1" dirty="0">
              <a:solidFill>
                <a:schemeClr val="tx1"/>
              </a:solidFill>
              <a:latin typeface="Amasis MT Pro Light" panose="020B0604020202020204" pitchFamily="18" charset="-18"/>
              <a:cs typeface="DaunPenh" panose="020B0604020202020204" pitchFamily="2" charset="0"/>
            </a:endParaRPr>
          </a:p>
          <a:p>
            <a:pPr marL="0" indent="0">
              <a:buNone/>
            </a:pPr>
            <a:endParaRPr lang="en-US" sz="2000" b="1" dirty="0">
              <a:solidFill>
                <a:schemeClr val="tx1"/>
              </a:solidFill>
              <a:latin typeface="Amasis MT Pro Light" panose="020B0604020202020204" pitchFamily="18" charset="-18"/>
              <a:cs typeface="DaunPenh" panose="020B0604020202020204" pitchFamily="2" charset="0"/>
            </a:endParaRPr>
          </a:p>
          <a:p>
            <a:pPr algn="ctr"/>
            <a:endParaRPr lang="sk-SK" sz="2000" b="1" dirty="0">
              <a:solidFill>
                <a:schemeClr val="tx1"/>
              </a:solidFill>
              <a:latin typeface="Amasis MT Pro Light" panose="020B0604020202020204" pitchFamily="18" charset="-18"/>
              <a:cs typeface="DaunPenh" panose="020B0604020202020204" pitchFamily="2" charset="0"/>
            </a:endParaRPr>
          </a:p>
        </p:txBody>
      </p:sp>
      <p:pic>
        <p:nvPicPr>
          <p:cNvPr id="4098" name="Picture 2" descr="Making Sense of Sensory Overload in Autism and ADHD | Psychology Today">
            <a:extLst>
              <a:ext uri="{FF2B5EF4-FFF2-40B4-BE49-F238E27FC236}">
                <a16:creationId xmlns:a16="http://schemas.microsoft.com/office/drawing/2014/main" id="{2977F21C-D682-5FFD-0036-BC2C76FB390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43530" y="3009530"/>
            <a:ext cx="3848470" cy="38484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49040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ZHRNUTIE</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6 zásad dobrého trénera</a:t>
            </a:r>
          </a:p>
        </p:txBody>
      </p:sp>
      <p:sp>
        <p:nvSpPr>
          <p:cNvPr id="4" name="Rounded Rectangle 3"/>
          <p:cNvSpPr/>
          <p:nvPr/>
        </p:nvSpPr>
        <p:spPr>
          <a:xfrm>
            <a:off x="548640" y="1691640"/>
            <a:ext cx="3246120" cy="178308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77240" y="1920240"/>
            <a:ext cx="548640" cy="548640"/>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6" name="Picture 5" descr="clock_p.png"/>
          <p:cNvPicPr>
            <a:picLocks noChangeAspect="1"/>
          </p:cNvPicPr>
          <p:nvPr/>
        </p:nvPicPr>
        <p:blipFill>
          <a:blip r:embed="rId3"/>
          <a:stretch>
            <a:fillRect/>
          </a:stretch>
        </p:blipFill>
        <p:spPr>
          <a:xfrm>
            <a:off x="896112" y="2039112"/>
            <a:ext cx="310896" cy="310896"/>
          </a:xfrm>
          <a:prstGeom prst="rect">
            <a:avLst/>
          </a:prstGeom>
        </p:spPr>
      </p:pic>
      <p:sp>
        <p:nvSpPr>
          <p:cNvPr id="7" name="TextBox 6"/>
          <p:cNvSpPr txBox="1"/>
          <p:nvPr/>
        </p:nvSpPr>
        <p:spPr>
          <a:xfrm>
            <a:off x="1508760" y="1920240"/>
            <a:ext cx="2148839" cy="548640"/>
          </a:xfrm>
          <a:prstGeom prst="rect">
            <a:avLst/>
          </a:prstGeom>
          <a:noFill/>
        </p:spPr>
        <p:txBody>
          <a:bodyPr wrap="square" lIns="0" tIns="0" rIns="0" bIns="0" anchor="ctr">
            <a:noAutofit/>
          </a:bodyPr>
          <a:lstStyle/>
          <a:p>
            <a:pPr marL="0" indent="0" algn="l">
              <a:buNone/>
            </a:pPr>
            <a:r>
              <a:rPr sz="1800" b="1" i="0">
                <a:solidFill>
                  <a:srgbClr val="F7D331"/>
                </a:solidFill>
              </a:rPr>
              <a:t>Trpezlivosť</a:t>
            </a:r>
          </a:p>
        </p:txBody>
      </p:sp>
      <p:sp>
        <p:nvSpPr>
          <p:cNvPr id="8" name="TextBox 7"/>
          <p:cNvSpPr txBox="1"/>
          <p:nvPr/>
        </p:nvSpPr>
        <p:spPr>
          <a:xfrm>
            <a:off x="777240" y="2606040"/>
            <a:ext cx="2834639" cy="822960"/>
          </a:xfrm>
          <a:prstGeom prst="rect">
            <a:avLst/>
          </a:prstGeom>
          <a:noFill/>
        </p:spPr>
        <p:txBody>
          <a:bodyPr wrap="square" lIns="0" tIns="0" rIns="0" bIns="0" anchor="t">
            <a:noAutofit/>
          </a:bodyPr>
          <a:lstStyle/>
          <a:p>
            <a:pPr marL="0" indent="0" algn="l">
              <a:buNone/>
            </a:pPr>
            <a:r>
              <a:rPr sz="1400" b="0" i="0">
                <a:solidFill>
                  <a:srgbClr val="FFFFFF"/>
                </a:solidFill>
              </a:rPr>
              <a:t>Rovnakú vec vysvetlíte desaťkrát – a jedenásty raz s úsmevom.</a:t>
            </a:r>
          </a:p>
        </p:txBody>
      </p:sp>
      <p:sp>
        <p:nvSpPr>
          <p:cNvPr id="9" name="Rounded Rectangle 8"/>
          <p:cNvSpPr/>
          <p:nvPr/>
        </p:nvSpPr>
        <p:spPr>
          <a:xfrm>
            <a:off x="4069079" y="1691640"/>
            <a:ext cx="3246120" cy="178308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Oval 9"/>
          <p:cNvSpPr/>
          <p:nvPr/>
        </p:nvSpPr>
        <p:spPr>
          <a:xfrm>
            <a:off x="4297679" y="1920240"/>
            <a:ext cx="548640" cy="548640"/>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1" name="Picture 10" descr="smile_p.png"/>
          <p:cNvPicPr>
            <a:picLocks noChangeAspect="1"/>
          </p:cNvPicPr>
          <p:nvPr/>
        </p:nvPicPr>
        <p:blipFill>
          <a:blip r:embed="rId4"/>
          <a:stretch>
            <a:fillRect/>
          </a:stretch>
        </p:blipFill>
        <p:spPr>
          <a:xfrm>
            <a:off x="4416551" y="2039112"/>
            <a:ext cx="310896" cy="310896"/>
          </a:xfrm>
          <a:prstGeom prst="rect">
            <a:avLst/>
          </a:prstGeom>
        </p:spPr>
      </p:pic>
      <p:sp>
        <p:nvSpPr>
          <p:cNvPr id="12" name="TextBox 11"/>
          <p:cNvSpPr txBox="1"/>
          <p:nvPr/>
        </p:nvSpPr>
        <p:spPr>
          <a:xfrm>
            <a:off x="5029199" y="1920240"/>
            <a:ext cx="2148839" cy="548640"/>
          </a:xfrm>
          <a:prstGeom prst="rect">
            <a:avLst/>
          </a:prstGeom>
          <a:noFill/>
        </p:spPr>
        <p:txBody>
          <a:bodyPr wrap="square" lIns="0" tIns="0" rIns="0" bIns="0" anchor="ctr">
            <a:noAutofit/>
          </a:bodyPr>
          <a:lstStyle/>
          <a:p>
            <a:pPr marL="0" indent="0" algn="l">
              <a:buNone/>
            </a:pPr>
            <a:r>
              <a:rPr sz="1800" b="1" i="0">
                <a:solidFill>
                  <a:srgbClr val="F7D331"/>
                </a:solidFill>
              </a:rPr>
              <a:t>Úsmev</a:t>
            </a:r>
          </a:p>
        </p:txBody>
      </p:sp>
      <p:sp>
        <p:nvSpPr>
          <p:cNvPr id="13" name="TextBox 12"/>
          <p:cNvSpPr txBox="1"/>
          <p:nvPr/>
        </p:nvSpPr>
        <p:spPr>
          <a:xfrm>
            <a:off x="4297679" y="2606040"/>
            <a:ext cx="2834639" cy="822960"/>
          </a:xfrm>
          <a:prstGeom prst="rect">
            <a:avLst/>
          </a:prstGeom>
          <a:noFill/>
        </p:spPr>
        <p:txBody>
          <a:bodyPr wrap="square" lIns="0" tIns="0" rIns="0" bIns="0" anchor="t">
            <a:noAutofit/>
          </a:bodyPr>
          <a:lstStyle/>
          <a:p>
            <a:pPr marL="0" indent="0" algn="l">
              <a:buNone/>
            </a:pPr>
            <a:r>
              <a:rPr sz="1400" b="0" i="0">
                <a:solidFill>
                  <a:srgbClr val="FFFFFF"/>
                </a:solidFill>
              </a:rPr>
              <a:t>Atmosféra je pre športovca dôležitejšia ako výsledok.</a:t>
            </a:r>
          </a:p>
        </p:txBody>
      </p:sp>
      <p:sp>
        <p:nvSpPr>
          <p:cNvPr id="14" name="Rounded Rectangle 13"/>
          <p:cNvSpPr/>
          <p:nvPr/>
        </p:nvSpPr>
        <p:spPr>
          <a:xfrm>
            <a:off x="7589519" y="1691640"/>
            <a:ext cx="3246120" cy="178308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Oval 14"/>
          <p:cNvSpPr/>
          <p:nvPr/>
        </p:nvSpPr>
        <p:spPr>
          <a:xfrm>
            <a:off x="7818119" y="1920240"/>
            <a:ext cx="548640" cy="548640"/>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6" name="Picture 15" descr="redo_p.png"/>
          <p:cNvPicPr>
            <a:picLocks noChangeAspect="1"/>
          </p:cNvPicPr>
          <p:nvPr/>
        </p:nvPicPr>
        <p:blipFill>
          <a:blip r:embed="rId5"/>
          <a:stretch>
            <a:fillRect/>
          </a:stretch>
        </p:blipFill>
        <p:spPr>
          <a:xfrm>
            <a:off x="7936992" y="2039112"/>
            <a:ext cx="310896" cy="310896"/>
          </a:xfrm>
          <a:prstGeom prst="rect">
            <a:avLst/>
          </a:prstGeom>
        </p:spPr>
      </p:pic>
      <p:sp>
        <p:nvSpPr>
          <p:cNvPr id="17" name="TextBox 16"/>
          <p:cNvSpPr txBox="1"/>
          <p:nvPr/>
        </p:nvSpPr>
        <p:spPr>
          <a:xfrm>
            <a:off x="8549640" y="1920240"/>
            <a:ext cx="2148839" cy="548640"/>
          </a:xfrm>
          <a:prstGeom prst="rect">
            <a:avLst/>
          </a:prstGeom>
          <a:noFill/>
        </p:spPr>
        <p:txBody>
          <a:bodyPr wrap="square" lIns="0" tIns="0" rIns="0" bIns="0" anchor="ctr">
            <a:noAutofit/>
          </a:bodyPr>
          <a:lstStyle/>
          <a:p>
            <a:pPr marL="0" indent="0" algn="l">
              <a:buNone/>
            </a:pPr>
            <a:r>
              <a:rPr sz="1800" b="1" i="0">
                <a:solidFill>
                  <a:srgbClr val="F7D331"/>
                </a:solidFill>
              </a:rPr>
              <a:t>Rutina</a:t>
            </a:r>
          </a:p>
        </p:txBody>
      </p:sp>
      <p:sp>
        <p:nvSpPr>
          <p:cNvPr id="18" name="TextBox 17"/>
          <p:cNvSpPr txBox="1"/>
          <p:nvPr/>
        </p:nvSpPr>
        <p:spPr>
          <a:xfrm>
            <a:off x="7818119" y="2606040"/>
            <a:ext cx="2834639" cy="822960"/>
          </a:xfrm>
          <a:prstGeom prst="rect">
            <a:avLst/>
          </a:prstGeom>
          <a:noFill/>
        </p:spPr>
        <p:txBody>
          <a:bodyPr wrap="square" lIns="0" tIns="0" rIns="0" bIns="0" anchor="t">
            <a:noAutofit/>
          </a:bodyPr>
          <a:lstStyle/>
          <a:p>
            <a:pPr marL="0" indent="0" algn="l">
              <a:buNone/>
            </a:pPr>
            <a:r>
              <a:rPr sz="1400" b="0" i="0">
                <a:solidFill>
                  <a:srgbClr val="FFFFFF"/>
                </a:solidFill>
              </a:rPr>
              <a:t>Štart, cieľ, výstroj, poradie cvikov – vždy rovnako.</a:t>
            </a:r>
          </a:p>
        </p:txBody>
      </p:sp>
      <p:sp>
        <p:nvSpPr>
          <p:cNvPr id="19" name="Rounded Rectangle 18"/>
          <p:cNvSpPr/>
          <p:nvPr/>
        </p:nvSpPr>
        <p:spPr>
          <a:xfrm>
            <a:off x="548640" y="3703320"/>
            <a:ext cx="3246120" cy="178308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0" name="Oval 19"/>
          <p:cNvSpPr/>
          <p:nvPr/>
        </p:nvSpPr>
        <p:spPr>
          <a:xfrm>
            <a:off x="777240" y="3931920"/>
            <a:ext cx="548640" cy="548640"/>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1" name="Picture 20" descr="eye_p.png"/>
          <p:cNvPicPr>
            <a:picLocks noChangeAspect="1"/>
          </p:cNvPicPr>
          <p:nvPr/>
        </p:nvPicPr>
        <p:blipFill>
          <a:blip r:embed="rId6"/>
          <a:stretch>
            <a:fillRect/>
          </a:stretch>
        </p:blipFill>
        <p:spPr>
          <a:xfrm>
            <a:off x="896112" y="4050792"/>
            <a:ext cx="310896" cy="310896"/>
          </a:xfrm>
          <a:prstGeom prst="rect">
            <a:avLst/>
          </a:prstGeom>
        </p:spPr>
      </p:pic>
      <p:sp>
        <p:nvSpPr>
          <p:cNvPr id="22" name="TextBox 21"/>
          <p:cNvSpPr txBox="1"/>
          <p:nvPr/>
        </p:nvSpPr>
        <p:spPr>
          <a:xfrm>
            <a:off x="1508760" y="3931920"/>
            <a:ext cx="2148839" cy="548640"/>
          </a:xfrm>
          <a:prstGeom prst="rect">
            <a:avLst/>
          </a:prstGeom>
          <a:noFill/>
        </p:spPr>
        <p:txBody>
          <a:bodyPr wrap="square" lIns="0" tIns="0" rIns="0" bIns="0" anchor="ctr">
            <a:noAutofit/>
          </a:bodyPr>
          <a:lstStyle/>
          <a:p>
            <a:pPr marL="0" indent="0" algn="l">
              <a:buNone/>
            </a:pPr>
            <a:r>
              <a:rPr sz="1800" b="1" i="0">
                <a:solidFill>
                  <a:srgbClr val="F7D331"/>
                </a:solidFill>
              </a:rPr>
              <a:t>Poznaj športovca</a:t>
            </a:r>
          </a:p>
        </p:txBody>
      </p:sp>
      <p:sp>
        <p:nvSpPr>
          <p:cNvPr id="23" name="TextBox 22"/>
          <p:cNvSpPr txBox="1"/>
          <p:nvPr/>
        </p:nvSpPr>
        <p:spPr>
          <a:xfrm>
            <a:off x="777240" y="4617720"/>
            <a:ext cx="2834639" cy="822960"/>
          </a:xfrm>
          <a:prstGeom prst="rect">
            <a:avLst/>
          </a:prstGeom>
          <a:noFill/>
        </p:spPr>
        <p:txBody>
          <a:bodyPr wrap="square" lIns="0" tIns="0" rIns="0" bIns="0" anchor="t">
            <a:noAutofit/>
          </a:bodyPr>
          <a:lstStyle/>
          <a:p>
            <a:pPr marL="0" indent="0" algn="l">
              <a:buNone/>
            </a:pPr>
            <a:r>
              <a:rPr sz="1400" b="0" i="0">
                <a:solidFill>
                  <a:srgbClr val="FFFFFF"/>
                </a:solidFill>
              </a:rPr>
              <a:t>Meno, záľuby, senzorické spúšťače, rodič.</a:t>
            </a:r>
          </a:p>
        </p:txBody>
      </p:sp>
      <p:sp>
        <p:nvSpPr>
          <p:cNvPr id="24" name="Rounded Rectangle 23"/>
          <p:cNvSpPr/>
          <p:nvPr/>
        </p:nvSpPr>
        <p:spPr>
          <a:xfrm>
            <a:off x="4069079" y="3703320"/>
            <a:ext cx="3246120" cy="178308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Oval 24"/>
          <p:cNvSpPr/>
          <p:nvPr/>
        </p:nvSpPr>
        <p:spPr>
          <a:xfrm>
            <a:off x="4297679" y="3931920"/>
            <a:ext cx="548640" cy="548640"/>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26" name="Picture 25" descr="shield_p.png"/>
          <p:cNvPicPr>
            <a:picLocks noChangeAspect="1"/>
          </p:cNvPicPr>
          <p:nvPr/>
        </p:nvPicPr>
        <p:blipFill>
          <a:blip r:embed="rId7"/>
          <a:stretch>
            <a:fillRect/>
          </a:stretch>
        </p:blipFill>
        <p:spPr>
          <a:xfrm>
            <a:off x="4416551" y="4050792"/>
            <a:ext cx="310896" cy="310896"/>
          </a:xfrm>
          <a:prstGeom prst="rect">
            <a:avLst/>
          </a:prstGeom>
        </p:spPr>
      </p:pic>
      <p:sp>
        <p:nvSpPr>
          <p:cNvPr id="27" name="TextBox 26"/>
          <p:cNvSpPr txBox="1"/>
          <p:nvPr/>
        </p:nvSpPr>
        <p:spPr>
          <a:xfrm>
            <a:off x="5029199" y="3931920"/>
            <a:ext cx="2148839" cy="548640"/>
          </a:xfrm>
          <a:prstGeom prst="rect">
            <a:avLst/>
          </a:prstGeom>
          <a:noFill/>
        </p:spPr>
        <p:txBody>
          <a:bodyPr wrap="square" lIns="0" tIns="0" rIns="0" bIns="0" anchor="ctr">
            <a:noAutofit/>
          </a:bodyPr>
          <a:lstStyle/>
          <a:p>
            <a:pPr marL="0" indent="0" algn="l">
              <a:buNone/>
            </a:pPr>
            <a:r>
              <a:rPr sz="1800" b="1" i="0">
                <a:solidFill>
                  <a:srgbClr val="F7D331"/>
                </a:solidFill>
              </a:rPr>
              <a:t>Bezpečnosť</a:t>
            </a:r>
          </a:p>
        </p:txBody>
      </p:sp>
      <p:sp>
        <p:nvSpPr>
          <p:cNvPr id="28" name="TextBox 27"/>
          <p:cNvSpPr txBox="1"/>
          <p:nvPr/>
        </p:nvSpPr>
        <p:spPr>
          <a:xfrm>
            <a:off x="4297679" y="4617720"/>
            <a:ext cx="2834639" cy="822960"/>
          </a:xfrm>
          <a:prstGeom prst="rect">
            <a:avLst/>
          </a:prstGeom>
          <a:noFill/>
        </p:spPr>
        <p:txBody>
          <a:bodyPr wrap="square" lIns="0" tIns="0" rIns="0" bIns="0" anchor="t">
            <a:noAutofit/>
          </a:bodyPr>
          <a:lstStyle/>
          <a:p>
            <a:pPr marL="0" indent="0" algn="l">
              <a:buNone/>
            </a:pPr>
            <a:r>
              <a:rPr sz="1400" b="0" i="0">
                <a:solidFill>
                  <a:srgbClr val="FFFFFF"/>
                </a:solidFill>
              </a:rPr>
              <a:t>AAI, ochranné pomôcky, hranice, ktoré sám nepozná.</a:t>
            </a:r>
          </a:p>
        </p:txBody>
      </p:sp>
      <p:sp>
        <p:nvSpPr>
          <p:cNvPr id="29" name="Rounded Rectangle 28"/>
          <p:cNvSpPr/>
          <p:nvPr/>
        </p:nvSpPr>
        <p:spPr>
          <a:xfrm>
            <a:off x="7589519" y="3703320"/>
            <a:ext cx="3246120" cy="1783080"/>
          </a:xfrm>
          <a:prstGeom prst="roundRect">
            <a:avLst>
              <a:gd name="adj" fmla="val 7000"/>
            </a:avLst>
          </a:prstGeom>
          <a:solidFill>
            <a:srgbClr val="5858B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Oval 29"/>
          <p:cNvSpPr/>
          <p:nvPr/>
        </p:nvSpPr>
        <p:spPr>
          <a:xfrm>
            <a:off x="7818119" y="3931920"/>
            <a:ext cx="548640" cy="548640"/>
          </a:xfrm>
          <a:prstGeom prst="ellipse">
            <a:avLst/>
          </a:prstGeom>
          <a:solidFill>
            <a:srgbClr val="F7D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1" name="Picture 30" descr="hands_p.png"/>
          <p:cNvPicPr>
            <a:picLocks noChangeAspect="1"/>
          </p:cNvPicPr>
          <p:nvPr/>
        </p:nvPicPr>
        <p:blipFill>
          <a:blip r:embed="rId8"/>
          <a:stretch>
            <a:fillRect/>
          </a:stretch>
        </p:blipFill>
        <p:spPr>
          <a:xfrm>
            <a:off x="7936992" y="4050792"/>
            <a:ext cx="310896" cy="310896"/>
          </a:xfrm>
          <a:prstGeom prst="rect">
            <a:avLst/>
          </a:prstGeom>
        </p:spPr>
      </p:pic>
      <p:sp>
        <p:nvSpPr>
          <p:cNvPr id="32" name="TextBox 31"/>
          <p:cNvSpPr txBox="1"/>
          <p:nvPr/>
        </p:nvSpPr>
        <p:spPr>
          <a:xfrm>
            <a:off x="8549640" y="3931920"/>
            <a:ext cx="2148839" cy="548640"/>
          </a:xfrm>
          <a:prstGeom prst="rect">
            <a:avLst/>
          </a:prstGeom>
          <a:noFill/>
        </p:spPr>
        <p:txBody>
          <a:bodyPr wrap="square" lIns="0" tIns="0" rIns="0" bIns="0" anchor="ctr">
            <a:noAutofit/>
          </a:bodyPr>
          <a:lstStyle/>
          <a:p>
            <a:pPr marL="0" indent="0" algn="l">
              <a:buNone/>
            </a:pPr>
            <a:r>
              <a:rPr sz="1800" b="1" i="0">
                <a:solidFill>
                  <a:srgbClr val="F7D331"/>
                </a:solidFill>
              </a:rPr>
              <a:t>Daj príležitosť</a:t>
            </a:r>
          </a:p>
        </p:txBody>
      </p:sp>
      <p:sp>
        <p:nvSpPr>
          <p:cNvPr id="33" name="TextBox 32"/>
          <p:cNvSpPr txBox="1"/>
          <p:nvPr/>
        </p:nvSpPr>
        <p:spPr>
          <a:xfrm>
            <a:off x="7818119" y="4617720"/>
            <a:ext cx="2834639" cy="822960"/>
          </a:xfrm>
          <a:prstGeom prst="rect">
            <a:avLst/>
          </a:prstGeom>
          <a:noFill/>
        </p:spPr>
        <p:txBody>
          <a:bodyPr wrap="square" lIns="0" tIns="0" rIns="0" bIns="0" anchor="t">
            <a:noAutofit/>
          </a:bodyPr>
          <a:lstStyle/>
          <a:p>
            <a:pPr marL="0" indent="0" algn="l">
              <a:buNone/>
            </a:pPr>
            <a:r>
              <a:rPr sz="1400" b="0" i="0">
                <a:solidFill>
                  <a:srgbClr val="FFFFFF"/>
                </a:solidFill>
              </a:rPr>
              <a:t>Upravuj obťažnosť, nie očakávania.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icker"/>
          <p:cNvSpPr txBox="1"/>
          <p:nvPr/>
        </p:nvSpPr>
        <p:spPr>
          <a:xfrm>
            <a:off x="548640" y="347472"/>
            <a:ext cx="7955279" cy="320040"/>
          </a:xfrm>
          <a:prstGeom prst="rect">
            <a:avLst/>
          </a:prstGeom>
          <a:noFill/>
        </p:spPr>
        <p:txBody>
          <a:bodyPr wrap="square" lIns="0" tIns="0" rIns="0" bIns="0" anchor="t">
            <a:noAutofit/>
          </a:bodyPr>
          <a:lstStyle/>
          <a:p>
            <a:pPr marL="0" indent="0" algn="l">
              <a:buNone/>
            </a:pPr>
            <a:r>
              <a:rPr sz="1300" b="1" i="0" spc="150">
                <a:solidFill>
                  <a:srgbClr val="F7D331"/>
                </a:solidFill>
              </a:rPr>
              <a:t>RÝCHLY KVÍZ</a:t>
            </a:r>
          </a:p>
        </p:txBody>
      </p:sp>
      <p:sp>
        <p:nvSpPr>
          <p:cNvPr id="3" name="Title"/>
          <p:cNvSpPr txBox="1"/>
          <p:nvPr/>
        </p:nvSpPr>
        <p:spPr>
          <a:xfrm>
            <a:off x="548640" y="658368"/>
            <a:ext cx="7955279" cy="868680"/>
          </a:xfrm>
          <a:prstGeom prst="rect">
            <a:avLst/>
          </a:prstGeom>
          <a:noFill/>
        </p:spPr>
        <p:txBody>
          <a:bodyPr wrap="square" lIns="0" tIns="0" rIns="0" bIns="0" anchor="t">
            <a:noAutofit/>
          </a:bodyPr>
          <a:lstStyle/>
          <a:p>
            <a:pPr marL="0" indent="0" algn="l">
              <a:buNone/>
            </a:pPr>
            <a:r>
              <a:rPr sz="3600" b="1" i="0">
                <a:solidFill>
                  <a:srgbClr val="FFFFFF"/>
                </a:solidFill>
              </a:rPr>
              <a:t>Čo si pamätáte?</a:t>
            </a:r>
          </a:p>
        </p:txBody>
      </p:sp>
      <p:sp>
        <p:nvSpPr>
          <p:cNvPr id="4" name="Rounded Rectangle 3"/>
          <p:cNvSpPr/>
          <p:nvPr/>
        </p:nvSpPr>
        <p:spPr>
          <a:xfrm>
            <a:off x="548640" y="1691640"/>
            <a:ext cx="50292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 name="Oval 4"/>
          <p:cNvSpPr/>
          <p:nvPr/>
        </p:nvSpPr>
        <p:spPr>
          <a:xfrm>
            <a:off x="731520" y="1938528"/>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31520" y="1938528"/>
            <a:ext cx="548640" cy="548640"/>
          </a:xfrm>
          <a:prstGeom prst="rect">
            <a:avLst/>
          </a:prstGeom>
          <a:noFill/>
        </p:spPr>
        <p:txBody>
          <a:bodyPr wrap="square" lIns="0" tIns="0" rIns="0" bIns="0" anchor="ctr">
            <a:noAutofit/>
          </a:bodyPr>
          <a:lstStyle/>
          <a:p>
            <a:pPr marL="0" indent="0" algn="ctr">
              <a:buNone/>
            </a:pPr>
            <a:r>
              <a:rPr sz="2000" b="1" i="0">
                <a:solidFill>
                  <a:srgbClr val="FFFFFF"/>
                </a:solidFill>
              </a:rPr>
              <a:t>1</a:t>
            </a:r>
          </a:p>
        </p:txBody>
      </p:sp>
      <p:sp>
        <p:nvSpPr>
          <p:cNvPr id="7" name="TextBox 6"/>
          <p:cNvSpPr txBox="1"/>
          <p:nvPr/>
        </p:nvSpPr>
        <p:spPr>
          <a:xfrm>
            <a:off x="1463040" y="1691640"/>
            <a:ext cx="3931920" cy="1051560"/>
          </a:xfrm>
          <a:prstGeom prst="rect">
            <a:avLst/>
          </a:prstGeom>
          <a:noFill/>
        </p:spPr>
        <p:txBody>
          <a:bodyPr wrap="square" lIns="0" tIns="0" rIns="0" bIns="0" anchor="ctr">
            <a:noAutofit/>
          </a:bodyPr>
          <a:lstStyle/>
          <a:p>
            <a:pPr marL="0" indent="0" algn="l">
              <a:buNone/>
            </a:pPr>
            <a:r>
              <a:rPr sz="1500" b="1" i="0">
                <a:solidFill>
                  <a:srgbClr val="2B2B6B"/>
                </a:solidFill>
              </a:rPr>
              <a:t>Koľko športovcov môže byť najviac v jednej divízii?</a:t>
            </a:r>
          </a:p>
        </p:txBody>
      </p:sp>
      <p:sp>
        <p:nvSpPr>
          <p:cNvPr id="8" name="Rounded Rectangle 7"/>
          <p:cNvSpPr/>
          <p:nvPr/>
        </p:nvSpPr>
        <p:spPr>
          <a:xfrm>
            <a:off x="5806440" y="1691640"/>
            <a:ext cx="50292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9" name="Oval 8"/>
          <p:cNvSpPr/>
          <p:nvPr/>
        </p:nvSpPr>
        <p:spPr>
          <a:xfrm>
            <a:off x="5989320" y="1938528"/>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5989320" y="1938528"/>
            <a:ext cx="548640" cy="548640"/>
          </a:xfrm>
          <a:prstGeom prst="rect">
            <a:avLst/>
          </a:prstGeom>
          <a:noFill/>
        </p:spPr>
        <p:txBody>
          <a:bodyPr wrap="square" lIns="0" tIns="0" rIns="0" bIns="0" anchor="ctr">
            <a:noAutofit/>
          </a:bodyPr>
          <a:lstStyle/>
          <a:p>
            <a:pPr marL="0" indent="0" algn="ctr">
              <a:buNone/>
            </a:pPr>
            <a:r>
              <a:rPr sz="2000" b="1" i="0">
                <a:solidFill>
                  <a:srgbClr val="FFFFFF"/>
                </a:solidFill>
              </a:rPr>
              <a:t>2</a:t>
            </a:r>
          </a:p>
        </p:txBody>
      </p:sp>
      <p:sp>
        <p:nvSpPr>
          <p:cNvPr id="11" name="TextBox 10"/>
          <p:cNvSpPr txBox="1"/>
          <p:nvPr/>
        </p:nvSpPr>
        <p:spPr>
          <a:xfrm>
            <a:off x="6720840" y="1691640"/>
            <a:ext cx="3931920" cy="1051560"/>
          </a:xfrm>
          <a:prstGeom prst="rect">
            <a:avLst/>
          </a:prstGeom>
          <a:noFill/>
        </p:spPr>
        <p:txBody>
          <a:bodyPr wrap="square" lIns="0" tIns="0" rIns="0" bIns="0" anchor="ctr">
            <a:noAutofit/>
          </a:bodyPr>
          <a:lstStyle/>
          <a:p>
            <a:pPr marL="0" indent="0" algn="l">
              <a:buNone/>
            </a:pPr>
            <a:r>
              <a:rPr sz="1500" b="1" i="0">
                <a:solidFill>
                  <a:srgbClr val="2B2B6B"/>
                </a:solidFill>
              </a:rPr>
              <a:t>Môže plavec v ŠO štartovať z vody?</a:t>
            </a:r>
          </a:p>
        </p:txBody>
      </p:sp>
      <p:sp>
        <p:nvSpPr>
          <p:cNvPr id="12" name="Rounded Rectangle 11"/>
          <p:cNvSpPr/>
          <p:nvPr/>
        </p:nvSpPr>
        <p:spPr>
          <a:xfrm>
            <a:off x="548640" y="2944368"/>
            <a:ext cx="50292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Oval 12"/>
          <p:cNvSpPr/>
          <p:nvPr/>
        </p:nvSpPr>
        <p:spPr>
          <a:xfrm>
            <a:off x="731520" y="3191256"/>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31520" y="3191256"/>
            <a:ext cx="548640" cy="548640"/>
          </a:xfrm>
          <a:prstGeom prst="rect">
            <a:avLst/>
          </a:prstGeom>
          <a:noFill/>
        </p:spPr>
        <p:txBody>
          <a:bodyPr wrap="square" lIns="0" tIns="0" rIns="0" bIns="0" anchor="ctr">
            <a:noAutofit/>
          </a:bodyPr>
          <a:lstStyle/>
          <a:p>
            <a:pPr marL="0" indent="0" algn="ctr">
              <a:buNone/>
            </a:pPr>
            <a:r>
              <a:rPr sz="2000" b="1" i="0">
                <a:solidFill>
                  <a:srgbClr val="FFFFFF"/>
                </a:solidFill>
              </a:rPr>
              <a:t>3</a:t>
            </a:r>
          </a:p>
        </p:txBody>
      </p:sp>
      <p:sp>
        <p:nvSpPr>
          <p:cNvPr id="15" name="TextBox 14"/>
          <p:cNvSpPr txBox="1"/>
          <p:nvPr/>
        </p:nvSpPr>
        <p:spPr>
          <a:xfrm>
            <a:off x="1463040" y="2944368"/>
            <a:ext cx="3931920" cy="1051560"/>
          </a:xfrm>
          <a:prstGeom prst="rect">
            <a:avLst/>
          </a:prstGeom>
          <a:noFill/>
        </p:spPr>
        <p:txBody>
          <a:bodyPr wrap="square" lIns="0" tIns="0" rIns="0" bIns="0" anchor="ctr">
            <a:noAutofit/>
          </a:bodyPr>
          <a:lstStyle/>
          <a:p>
            <a:pPr marL="0" indent="0" algn="l">
              <a:buNone/>
            </a:pPr>
            <a:r>
              <a:rPr sz="1500" b="1" i="0">
                <a:solidFill>
                  <a:srgbClr val="2B2B6B"/>
                </a:solidFill>
              </a:rPr>
              <a:t>Akú farbu má tenisová loptička na najnižšej úrovni?</a:t>
            </a:r>
          </a:p>
        </p:txBody>
      </p:sp>
      <p:sp>
        <p:nvSpPr>
          <p:cNvPr id="16" name="Rounded Rectangle 15"/>
          <p:cNvSpPr/>
          <p:nvPr/>
        </p:nvSpPr>
        <p:spPr>
          <a:xfrm>
            <a:off x="5806440" y="2944368"/>
            <a:ext cx="50292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Oval 16"/>
          <p:cNvSpPr/>
          <p:nvPr/>
        </p:nvSpPr>
        <p:spPr>
          <a:xfrm>
            <a:off x="5989320" y="3191256"/>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5989320" y="3191256"/>
            <a:ext cx="548640" cy="548640"/>
          </a:xfrm>
          <a:prstGeom prst="rect">
            <a:avLst/>
          </a:prstGeom>
          <a:noFill/>
        </p:spPr>
        <p:txBody>
          <a:bodyPr wrap="square" lIns="0" tIns="0" rIns="0" bIns="0" anchor="ctr">
            <a:noAutofit/>
          </a:bodyPr>
          <a:lstStyle/>
          <a:p>
            <a:pPr marL="0" indent="0" algn="ctr">
              <a:buNone/>
            </a:pPr>
            <a:r>
              <a:rPr sz="2000" b="1" i="0">
                <a:solidFill>
                  <a:srgbClr val="FFFFFF"/>
                </a:solidFill>
              </a:rPr>
              <a:t>4</a:t>
            </a:r>
          </a:p>
        </p:txBody>
      </p:sp>
      <p:sp>
        <p:nvSpPr>
          <p:cNvPr id="19" name="TextBox 18"/>
          <p:cNvSpPr txBox="1"/>
          <p:nvPr/>
        </p:nvSpPr>
        <p:spPr>
          <a:xfrm>
            <a:off x="6720840" y="2944368"/>
            <a:ext cx="3931920" cy="1051560"/>
          </a:xfrm>
          <a:prstGeom prst="rect">
            <a:avLst/>
          </a:prstGeom>
          <a:noFill/>
        </p:spPr>
        <p:txBody>
          <a:bodyPr wrap="square" lIns="0" tIns="0" rIns="0" bIns="0" anchor="ctr">
            <a:noAutofit/>
          </a:bodyPr>
          <a:lstStyle/>
          <a:p>
            <a:pPr marL="0" indent="0" algn="l">
              <a:buNone/>
            </a:pPr>
            <a:r>
              <a:rPr lang="sk-SK" sz="1500" b="1" i="0" dirty="0">
                <a:solidFill>
                  <a:srgbClr val="2B2B6B"/>
                </a:solidFill>
              </a:rPr>
              <a:t>Čo je Unifikovaný šport </a:t>
            </a:r>
            <a:r>
              <a:rPr sz="1500" b="1" i="0" dirty="0">
                <a:solidFill>
                  <a:srgbClr val="2B2B6B"/>
                </a:solidFill>
              </a:rPr>
              <a:t>ŠO?</a:t>
            </a:r>
          </a:p>
        </p:txBody>
      </p:sp>
      <p:sp>
        <p:nvSpPr>
          <p:cNvPr id="20" name="Rounded Rectangle 19"/>
          <p:cNvSpPr/>
          <p:nvPr/>
        </p:nvSpPr>
        <p:spPr>
          <a:xfrm>
            <a:off x="548640" y="4197096"/>
            <a:ext cx="50292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Oval 20"/>
          <p:cNvSpPr/>
          <p:nvPr/>
        </p:nvSpPr>
        <p:spPr>
          <a:xfrm>
            <a:off x="731520" y="4443983"/>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2" name="TextBox 21"/>
          <p:cNvSpPr txBox="1"/>
          <p:nvPr/>
        </p:nvSpPr>
        <p:spPr>
          <a:xfrm>
            <a:off x="731520" y="4443983"/>
            <a:ext cx="548640" cy="548640"/>
          </a:xfrm>
          <a:prstGeom prst="rect">
            <a:avLst/>
          </a:prstGeom>
          <a:noFill/>
        </p:spPr>
        <p:txBody>
          <a:bodyPr wrap="square" lIns="0" tIns="0" rIns="0" bIns="0" anchor="ctr">
            <a:noAutofit/>
          </a:bodyPr>
          <a:lstStyle/>
          <a:p>
            <a:pPr marL="0" indent="0" algn="ctr">
              <a:buNone/>
            </a:pPr>
            <a:r>
              <a:rPr sz="2000" b="1" i="0">
                <a:solidFill>
                  <a:srgbClr val="FFFFFF"/>
                </a:solidFill>
              </a:rPr>
              <a:t>5</a:t>
            </a:r>
          </a:p>
        </p:txBody>
      </p:sp>
      <p:sp>
        <p:nvSpPr>
          <p:cNvPr id="23" name="TextBox 22"/>
          <p:cNvSpPr txBox="1"/>
          <p:nvPr/>
        </p:nvSpPr>
        <p:spPr>
          <a:xfrm>
            <a:off x="1463040" y="4197096"/>
            <a:ext cx="3931920" cy="1051560"/>
          </a:xfrm>
          <a:prstGeom prst="rect">
            <a:avLst/>
          </a:prstGeom>
          <a:noFill/>
        </p:spPr>
        <p:txBody>
          <a:bodyPr wrap="square" lIns="0" tIns="0" rIns="0" bIns="0" anchor="ctr">
            <a:noAutofit/>
          </a:bodyPr>
          <a:lstStyle/>
          <a:p>
            <a:pPr marL="0" indent="0" algn="l">
              <a:buNone/>
            </a:pPr>
            <a:r>
              <a:rPr sz="1500" b="1" i="0">
                <a:solidFill>
                  <a:srgbClr val="2B2B6B"/>
                </a:solidFill>
              </a:rPr>
              <a:t>Ktorú disciplínu silového trojboja nesmie športovec s AAI?</a:t>
            </a:r>
          </a:p>
        </p:txBody>
      </p:sp>
      <p:sp>
        <p:nvSpPr>
          <p:cNvPr id="24" name="Rounded Rectangle 23"/>
          <p:cNvSpPr/>
          <p:nvPr/>
        </p:nvSpPr>
        <p:spPr>
          <a:xfrm>
            <a:off x="5806440" y="4197096"/>
            <a:ext cx="5029200" cy="1051560"/>
          </a:xfrm>
          <a:prstGeom prst="roundRect">
            <a:avLst>
              <a:gd name="adj" fmla="val 10000"/>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Oval 24"/>
          <p:cNvSpPr/>
          <p:nvPr/>
        </p:nvSpPr>
        <p:spPr>
          <a:xfrm>
            <a:off x="5989320" y="4443983"/>
            <a:ext cx="548640" cy="548640"/>
          </a:xfrm>
          <a:prstGeom prst="ellipse">
            <a:avLst/>
          </a:prstGeom>
          <a:solidFill>
            <a:srgbClr val="E3208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TextBox 25"/>
          <p:cNvSpPr txBox="1"/>
          <p:nvPr/>
        </p:nvSpPr>
        <p:spPr>
          <a:xfrm>
            <a:off x="5989320" y="4443983"/>
            <a:ext cx="548640" cy="548640"/>
          </a:xfrm>
          <a:prstGeom prst="rect">
            <a:avLst/>
          </a:prstGeom>
          <a:noFill/>
        </p:spPr>
        <p:txBody>
          <a:bodyPr wrap="square" lIns="0" tIns="0" rIns="0" bIns="0" anchor="ctr">
            <a:noAutofit/>
          </a:bodyPr>
          <a:lstStyle/>
          <a:p>
            <a:pPr marL="0" indent="0" algn="ctr">
              <a:buNone/>
            </a:pPr>
            <a:r>
              <a:rPr sz="2000" b="1" i="0">
                <a:solidFill>
                  <a:srgbClr val="FFFFFF"/>
                </a:solidFill>
              </a:rPr>
              <a:t>6</a:t>
            </a:r>
          </a:p>
        </p:txBody>
      </p:sp>
      <p:sp>
        <p:nvSpPr>
          <p:cNvPr id="27" name="TextBox 26"/>
          <p:cNvSpPr txBox="1"/>
          <p:nvPr/>
        </p:nvSpPr>
        <p:spPr>
          <a:xfrm>
            <a:off x="6720840" y="4197096"/>
            <a:ext cx="3931920" cy="1051560"/>
          </a:xfrm>
          <a:prstGeom prst="rect">
            <a:avLst/>
          </a:prstGeom>
          <a:noFill/>
        </p:spPr>
        <p:txBody>
          <a:bodyPr wrap="square" lIns="0" tIns="0" rIns="0" bIns="0" anchor="ctr">
            <a:noAutofit/>
          </a:bodyPr>
          <a:lstStyle/>
          <a:p>
            <a:pPr marL="0" indent="0" algn="l">
              <a:buNone/>
            </a:pPr>
            <a:r>
              <a:rPr sz="1500" b="1" i="0">
                <a:solidFill>
                  <a:srgbClr val="2B2B6B"/>
                </a:solidFill>
              </a:rPr>
              <a:t>Aký je rozdiel medzi bocce a bocciou?</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7">
            <a:extLst>
              <a:ext uri="{FF2B5EF4-FFF2-40B4-BE49-F238E27FC236}">
                <a16:creationId xmlns:a16="http://schemas.microsoft.com/office/drawing/2014/main" id="{508E709B-8AFF-DC09-7F4F-8E61EA1CA971}"/>
              </a:ext>
            </a:extLst>
          </p:cNvPr>
          <p:cNvSpPr txBox="1">
            <a:spLocks/>
          </p:cNvSpPr>
          <p:nvPr/>
        </p:nvSpPr>
        <p:spPr>
          <a:xfrm>
            <a:off x="1319801" y="1778246"/>
            <a:ext cx="10557364" cy="638069"/>
          </a:xfrm>
          <a:prstGeom prst="rect">
            <a:avLst/>
          </a:prstGeom>
        </p:spPr>
        <p:txBody>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None/>
            </a:pPr>
            <a:endParaRPr lang="en-US" sz="4000" b="1" dirty="0">
              <a:solidFill>
                <a:schemeClr val="tx1"/>
              </a:solidFill>
              <a:latin typeface="Amasis MT Pro Light" panose="020B0604020202020204" pitchFamily="18" charset="-18"/>
              <a:cs typeface="DaunPenh" panose="020B0604020202020204" pitchFamily="2" charset="0"/>
            </a:endParaRPr>
          </a:p>
          <a:p>
            <a:pPr marL="0" indent="0">
              <a:buNone/>
            </a:pPr>
            <a:r>
              <a:rPr lang="en-US" sz="4000" b="1" dirty="0">
                <a:solidFill>
                  <a:schemeClr val="tx1"/>
                </a:solidFill>
                <a:latin typeface="Amasis MT Pro Light" panose="020B0604020202020204" pitchFamily="18" charset="-18"/>
                <a:cs typeface="DaunPenh" panose="020B0604020202020204" pitchFamily="2" charset="0"/>
              </a:rPr>
              <a:t>Ak </a:t>
            </a:r>
            <a:r>
              <a:rPr lang="en-US" sz="4000" b="1" dirty="0" err="1">
                <a:solidFill>
                  <a:schemeClr val="tx1"/>
                </a:solidFill>
                <a:latin typeface="Amasis MT Pro Light" panose="020B0604020202020204" pitchFamily="18" charset="-18"/>
                <a:cs typeface="DaunPenh" panose="020B0604020202020204" pitchFamily="2" charset="0"/>
              </a:rPr>
              <a:t>budeš</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správny</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tréner</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športovec</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ti</a:t>
            </a:r>
            <a:r>
              <a:rPr lang="en-US" sz="4000" b="1" dirty="0">
                <a:solidFill>
                  <a:schemeClr val="tx1"/>
                </a:solidFill>
                <a:latin typeface="Amasis MT Pro Light" panose="020B0604020202020204" pitchFamily="18" charset="-18"/>
                <a:cs typeface="DaunPenh" panose="020B0604020202020204" pitchFamily="2" charset="0"/>
              </a:rPr>
              <a:t> to </a:t>
            </a:r>
            <a:r>
              <a:rPr lang="en-US" sz="4000" b="1" dirty="0" err="1">
                <a:solidFill>
                  <a:schemeClr val="tx1"/>
                </a:solidFill>
                <a:latin typeface="Amasis MT Pro Light" panose="020B0604020202020204" pitchFamily="18" charset="-18"/>
                <a:cs typeface="DaunPenh" panose="020B0604020202020204" pitchFamily="2" charset="0"/>
              </a:rPr>
              <a:t>všetko</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vráti</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cez</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pocity</a:t>
            </a:r>
            <a:r>
              <a:rPr lang="en-US" sz="4000" b="1" dirty="0">
                <a:solidFill>
                  <a:schemeClr val="tx1"/>
                </a:solidFill>
                <a:latin typeface="Amasis MT Pro Light" panose="020B0604020202020204" pitchFamily="18" charset="-18"/>
                <a:cs typeface="DaunPenh" panose="020B0604020202020204" pitchFamily="2" charset="0"/>
              </a:rPr>
              <a:t>, </a:t>
            </a:r>
            <a:r>
              <a:rPr lang="en-US" sz="4000" b="1" dirty="0" err="1">
                <a:solidFill>
                  <a:schemeClr val="tx1"/>
                </a:solidFill>
                <a:latin typeface="Amasis MT Pro Light" panose="020B0604020202020204" pitchFamily="18" charset="-18"/>
                <a:cs typeface="DaunPenh" panose="020B0604020202020204" pitchFamily="2" charset="0"/>
              </a:rPr>
              <a:t>vďaku</a:t>
            </a:r>
            <a:r>
              <a:rPr lang="en-US" sz="4000" b="1" dirty="0">
                <a:solidFill>
                  <a:schemeClr val="tx1"/>
                </a:solidFill>
                <a:latin typeface="Amasis MT Pro Light" panose="020B0604020202020204" pitchFamily="18" charset="-18"/>
                <a:cs typeface="DaunPenh" panose="020B0604020202020204" pitchFamily="2" charset="0"/>
              </a:rPr>
              <a:t> a JEDINEČNÝ </a:t>
            </a:r>
            <a:r>
              <a:rPr lang="en-US" sz="4000" b="1" dirty="0" err="1">
                <a:solidFill>
                  <a:schemeClr val="tx1"/>
                </a:solidFill>
                <a:latin typeface="Amasis MT Pro Light" panose="020B0604020202020204" pitchFamily="18" charset="-18"/>
                <a:cs typeface="DaunPenh" panose="020B0604020202020204" pitchFamily="2" charset="0"/>
              </a:rPr>
              <a:t>vzťah</a:t>
            </a:r>
            <a:r>
              <a:rPr lang="en-US" sz="4000" b="1" dirty="0">
                <a:solidFill>
                  <a:schemeClr val="tx1"/>
                </a:solidFill>
                <a:latin typeface="Amasis MT Pro Light" panose="020B0604020202020204" pitchFamily="18" charset="-18"/>
                <a:cs typeface="DaunPenh" panose="020B0604020202020204" pitchFamily="2" charset="0"/>
              </a:rPr>
              <a:t>. </a:t>
            </a:r>
          </a:p>
          <a:p>
            <a:pPr algn="ctr"/>
            <a:endParaRPr lang="sk-SK" b="1" dirty="0">
              <a:solidFill>
                <a:schemeClr val="tx1"/>
              </a:solidFill>
              <a:latin typeface="Amasis MT Pro Light" panose="020B0604020202020204" pitchFamily="18" charset="-18"/>
              <a:cs typeface="DaunPenh" panose="020B0604020202020204" pitchFamily="2" charset="0"/>
            </a:endParaRPr>
          </a:p>
        </p:txBody>
      </p:sp>
    </p:spTree>
    <p:extLst>
      <p:ext uri="{BB962C8B-B14F-4D97-AF65-F5344CB8AC3E}">
        <p14:creationId xmlns:p14="http://schemas.microsoft.com/office/powerpoint/2010/main" val="21703534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dababcff-ad2a-442b-a812-e2b6318a2550@eurprd08">
            <a:extLst>
              <a:ext uri="{FF2B5EF4-FFF2-40B4-BE49-F238E27FC236}">
                <a16:creationId xmlns:a16="http://schemas.microsoft.com/office/drawing/2014/main" id="{B85D3826-F07E-486F-AC42-EFAFDB093D7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127929" y="1777116"/>
            <a:ext cx="9936142" cy="33037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19717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34279" y="549269"/>
            <a:ext cx="8765144" cy="5446178"/>
          </a:xfrm>
        </p:spPr>
        <p:txBody>
          <a:bodyPr>
            <a:normAutofit fontScale="90000"/>
          </a:bodyPr>
          <a:lstStyle/>
          <a:p>
            <a:r>
              <a:rPr lang="sk-SK" sz="2200" dirty="0">
                <a:solidFill>
                  <a:srgbClr val="FF0000"/>
                </a:solidFill>
              </a:rPr>
              <a:t> </a:t>
            </a:r>
            <a:r>
              <a:rPr lang="en-US" dirty="0">
                <a:solidFill>
                  <a:srgbClr val="002060"/>
                </a:solidFill>
              </a:rPr>
              <a:t> </a:t>
            </a:r>
            <a:br>
              <a:rPr lang="sk-SK" sz="2400" dirty="0">
                <a:solidFill>
                  <a:srgbClr val="FF0000"/>
                </a:solidFill>
              </a:rPr>
            </a:br>
            <a:r>
              <a:rPr lang="en-US" sz="2400" dirty="0" err="1">
                <a:solidFill>
                  <a:srgbClr val="FF0000"/>
                </a:solidFill>
              </a:rPr>
              <a:t>rovnovaha</a:t>
            </a:r>
            <a:br>
              <a:rPr lang="en-US" sz="2400" dirty="0">
                <a:solidFill>
                  <a:srgbClr val="FF0000"/>
                </a:solidFill>
              </a:rPr>
            </a:br>
            <a:br>
              <a:rPr lang="en-US" sz="2400" dirty="0">
                <a:solidFill>
                  <a:srgbClr val="FF0000"/>
                </a:solidFill>
              </a:rPr>
            </a:br>
            <a:r>
              <a:rPr lang="en-US" sz="2400" dirty="0" err="1">
                <a:solidFill>
                  <a:srgbClr val="FF0000"/>
                </a:solidFill>
              </a:rPr>
              <a:t>pozitivum</a:t>
            </a:r>
            <a:r>
              <a:rPr lang="en-US" sz="2400" dirty="0">
                <a:solidFill>
                  <a:srgbClr val="FF0000"/>
                </a:solidFill>
              </a:rPr>
              <a:t> </a:t>
            </a:r>
            <a:r>
              <a:rPr lang="en-US" sz="2400" dirty="0" err="1">
                <a:solidFill>
                  <a:srgbClr val="FF0000"/>
                </a:solidFill>
              </a:rPr>
              <a:t>pravidla</a:t>
            </a:r>
            <a:r>
              <a:rPr lang="en-US" sz="2400" dirty="0">
                <a:solidFill>
                  <a:srgbClr val="FF0000"/>
                </a:solidFill>
              </a:rPr>
              <a:t> </a:t>
            </a:r>
            <a:r>
              <a:rPr lang="en-US" sz="2400" dirty="0" err="1">
                <a:solidFill>
                  <a:srgbClr val="FF0000"/>
                </a:solidFill>
              </a:rPr>
              <a:t>vychadzame</a:t>
            </a:r>
            <a:r>
              <a:rPr lang="en-US" sz="2400" dirty="0">
                <a:solidFill>
                  <a:srgbClr val="FF0000"/>
                </a:solidFill>
              </a:rPr>
              <a:t> z </a:t>
            </a:r>
            <a:r>
              <a:rPr lang="en-US" sz="2400" dirty="0" err="1">
                <a:solidFill>
                  <a:srgbClr val="FF0000"/>
                </a:solidFill>
              </a:rPr>
              <a:t>medzinar</a:t>
            </a:r>
            <a:r>
              <a:rPr lang="en-US" sz="2400" dirty="0">
                <a:solidFill>
                  <a:srgbClr val="FF0000"/>
                </a:solidFill>
              </a:rPr>
              <a:t>. </a:t>
            </a:r>
            <a:br>
              <a:rPr lang="en-US" sz="2400" dirty="0">
                <a:solidFill>
                  <a:srgbClr val="FF0000"/>
                </a:solidFill>
              </a:rPr>
            </a:br>
            <a:r>
              <a:rPr lang="en-US" sz="2400" dirty="0" err="1">
                <a:solidFill>
                  <a:srgbClr val="FF0000"/>
                </a:solidFill>
              </a:rPr>
              <a:t>Nemodifikujeme</a:t>
            </a:r>
            <a:r>
              <a:rPr lang="en-US" sz="2400" dirty="0">
                <a:solidFill>
                  <a:srgbClr val="FF0000"/>
                </a:solidFill>
              </a:rPr>
              <a:t> co </a:t>
            </a:r>
            <a:r>
              <a:rPr lang="en-US" sz="2400" dirty="0" err="1">
                <a:solidFill>
                  <a:srgbClr val="FF0000"/>
                </a:solidFill>
              </a:rPr>
              <a:t>nie</a:t>
            </a:r>
            <a:r>
              <a:rPr lang="en-US" sz="2400" dirty="0">
                <a:solidFill>
                  <a:srgbClr val="FF0000"/>
                </a:solidFill>
              </a:rPr>
              <a:t> je </a:t>
            </a:r>
            <a:r>
              <a:rPr lang="en-US" sz="2400" dirty="0" err="1">
                <a:solidFill>
                  <a:srgbClr val="FF0000"/>
                </a:solidFill>
              </a:rPr>
              <a:t>nevyhnutne</a:t>
            </a:r>
            <a:r>
              <a:rPr lang="en-US" sz="2400" dirty="0">
                <a:solidFill>
                  <a:srgbClr val="FF0000"/>
                </a:solidFill>
              </a:rPr>
              <a:t> </a:t>
            </a:r>
            <a:br>
              <a:rPr lang="en-US" sz="2400" dirty="0">
                <a:solidFill>
                  <a:srgbClr val="FF0000"/>
                </a:solidFill>
              </a:rPr>
            </a:br>
            <a:r>
              <a:rPr lang="en-US" sz="2400" dirty="0">
                <a:solidFill>
                  <a:srgbClr val="FF0000"/>
                </a:solidFill>
              </a:rPr>
              <a:t>pistol na </a:t>
            </a:r>
            <a:r>
              <a:rPr lang="en-US" sz="2400" dirty="0" err="1">
                <a:solidFill>
                  <a:srgbClr val="FF0000"/>
                </a:solidFill>
              </a:rPr>
              <a:t>starte</a:t>
            </a:r>
            <a:r>
              <a:rPr lang="en-US" sz="2400" dirty="0">
                <a:solidFill>
                  <a:srgbClr val="FF0000"/>
                </a:solidFill>
              </a:rPr>
              <a:t> </a:t>
            </a:r>
            <a:r>
              <a:rPr lang="en-US" sz="2400" dirty="0" err="1">
                <a:solidFill>
                  <a:srgbClr val="FF0000"/>
                </a:solidFill>
              </a:rPr>
              <a:t>pistalka</a:t>
            </a:r>
            <a:r>
              <a:rPr lang="en-US" sz="2400" dirty="0">
                <a:solidFill>
                  <a:srgbClr val="FF0000"/>
                </a:solidFill>
              </a:rPr>
              <a:t> na </a:t>
            </a:r>
            <a:r>
              <a:rPr lang="en-US" sz="2400" dirty="0" err="1">
                <a:solidFill>
                  <a:srgbClr val="FF0000"/>
                </a:solidFill>
              </a:rPr>
              <a:t>plavani</a:t>
            </a:r>
            <a:r>
              <a:rPr lang="en-US" sz="2400" dirty="0">
                <a:solidFill>
                  <a:srgbClr val="FF0000"/>
                </a:solidFill>
              </a:rPr>
              <a:t>…. ZOSTANTE </a:t>
            </a:r>
            <a:r>
              <a:rPr lang="en-US" sz="2400" dirty="0" err="1">
                <a:solidFill>
                  <a:srgbClr val="FF0000"/>
                </a:solidFill>
              </a:rPr>
              <a:t>Trenerom</a:t>
            </a:r>
            <a:r>
              <a:rPr lang="en-US" sz="2400" dirty="0">
                <a:solidFill>
                  <a:srgbClr val="FF0000"/>
                </a:solidFill>
              </a:rPr>
              <a:t> </a:t>
            </a:r>
            <a:r>
              <a:rPr lang="en-US" sz="2400" dirty="0" err="1">
                <a:solidFill>
                  <a:srgbClr val="FF0000"/>
                </a:solidFill>
              </a:rPr>
              <a:t>nie</a:t>
            </a:r>
            <a:r>
              <a:rPr lang="en-US" sz="2400" dirty="0">
                <a:solidFill>
                  <a:srgbClr val="FF0000"/>
                </a:solidFill>
              </a:rPr>
              <a:t> LUTOVAT </a:t>
            </a:r>
            <a:br>
              <a:rPr lang="en-US" sz="2400" dirty="0">
                <a:solidFill>
                  <a:srgbClr val="FF0000"/>
                </a:solidFill>
              </a:rPr>
            </a:br>
            <a:br>
              <a:rPr lang="en-US" sz="2400" dirty="0">
                <a:solidFill>
                  <a:srgbClr val="FF0000"/>
                </a:solidFill>
              </a:rPr>
            </a:br>
            <a:r>
              <a:rPr lang="en-US" sz="2400" dirty="0" err="1">
                <a:solidFill>
                  <a:srgbClr val="FF0000"/>
                </a:solidFill>
              </a:rPr>
              <a:t>Modifikujeme</a:t>
            </a:r>
            <a:r>
              <a:rPr lang="en-US" sz="2400" dirty="0">
                <a:solidFill>
                  <a:srgbClr val="FF0000"/>
                </a:solidFill>
              </a:rPr>
              <a:t> </a:t>
            </a:r>
            <a:r>
              <a:rPr lang="en-US" sz="2400" dirty="0" err="1">
                <a:solidFill>
                  <a:srgbClr val="FF0000"/>
                </a:solidFill>
              </a:rPr>
              <a:t>obtiaznost</a:t>
            </a:r>
            <a:r>
              <a:rPr lang="en-US" sz="2400" dirty="0">
                <a:solidFill>
                  <a:srgbClr val="FF0000"/>
                </a:solidFill>
              </a:rPr>
              <a:t> </a:t>
            </a:r>
            <a:br>
              <a:rPr lang="en-US" sz="2400" dirty="0">
                <a:solidFill>
                  <a:srgbClr val="FF0000"/>
                </a:solidFill>
              </a:rPr>
            </a:br>
            <a:r>
              <a:rPr lang="en-US" sz="2400" dirty="0" err="1">
                <a:solidFill>
                  <a:srgbClr val="FF0000"/>
                </a:solidFill>
              </a:rPr>
              <a:t>mame</a:t>
            </a:r>
            <a:r>
              <a:rPr lang="en-US" sz="2400" dirty="0">
                <a:solidFill>
                  <a:srgbClr val="FF0000"/>
                </a:solidFill>
              </a:rPr>
              <a:t> v </a:t>
            </a:r>
            <a:r>
              <a:rPr lang="en-US" sz="2400" dirty="0" err="1">
                <a:solidFill>
                  <a:srgbClr val="FF0000"/>
                </a:solidFill>
              </a:rPr>
              <a:t>sportoch</a:t>
            </a:r>
            <a:r>
              <a:rPr lang="en-US" sz="2400" dirty="0">
                <a:solidFill>
                  <a:srgbClr val="FF0000"/>
                </a:solidFill>
              </a:rPr>
              <a:t> </a:t>
            </a:r>
            <a:r>
              <a:rPr lang="en-US" sz="2400" dirty="0" err="1">
                <a:solidFill>
                  <a:srgbClr val="FF0000"/>
                </a:solidFill>
              </a:rPr>
              <a:t>sutaze</a:t>
            </a:r>
            <a:r>
              <a:rPr lang="en-US" sz="2400" dirty="0">
                <a:solidFill>
                  <a:srgbClr val="FF0000"/>
                </a:solidFill>
              </a:rPr>
              <a:t> v </a:t>
            </a:r>
            <a:r>
              <a:rPr lang="en-US" sz="2400" dirty="0" err="1">
                <a:solidFill>
                  <a:srgbClr val="FF0000"/>
                </a:solidFill>
              </a:rPr>
              <a:t>zrucnostiach</a:t>
            </a:r>
            <a:r>
              <a:rPr lang="en-US" sz="2400" dirty="0">
                <a:solidFill>
                  <a:srgbClr val="FF0000"/>
                </a:solidFill>
              </a:rPr>
              <a:t> a </a:t>
            </a:r>
            <a:r>
              <a:rPr lang="en-US" sz="2400" dirty="0" err="1">
                <a:solidFill>
                  <a:srgbClr val="FF0000"/>
                </a:solidFill>
              </a:rPr>
              <a:t>mame</a:t>
            </a:r>
            <a:r>
              <a:rPr lang="en-US" sz="2400" dirty="0">
                <a:solidFill>
                  <a:srgbClr val="FF0000"/>
                </a:solidFill>
              </a:rPr>
              <a:t> MATP</a:t>
            </a:r>
            <a:br>
              <a:rPr lang="en-US" sz="2400" dirty="0">
                <a:solidFill>
                  <a:srgbClr val="FF0000"/>
                </a:solidFill>
              </a:rPr>
            </a:br>
            <a:br>
              <a:rPr lang="en-US" sz="2400" dirty="0">
                <a:solidFill>
                  <a:srgbClr val="FF0000"/>
                </a:solidFill>
              </a:rPr>
            </a:br>
            <a:r>
              <a:rPr lang="en-US" sz="2400" dirty="0">
                <a:solidFill>
                  <a:srgbClr val="FF0000"/>
                </a:solidFill>
              </a:rPr>
              <a:t>MYSLIET NA TO ZE DAT PRILEZITOST </a:t>
            </a:r>
            <a:r>
              <a:rPr lang="en-US" sz="2400" dirty="0" err="1">
                <a:solidFill>
                  <a:srgbClr val="FF0000"/>
                </a:solidFill>
              </a:rPr>
              <a:t>nie</a:t>
            </a:r>
            <a:r>
              <a:rPr lang="en-US" sz="2400" dirty="0">
                <a:solidFill>
                  <a:srgbClr val="FF0000"/>
                </a:solidFill>
              </a:rPr>
              <a:t> v </a:t>
            </a:r>
            <a:r>
              <a:rPr lang="en-US" sz="2400" dirty="0" err="1">
                <a:solidFill>
                  <a:srgbClr val="FF0000"/>
                </a:solidFill>
              </a:rPr>
              <a:t>hlave</a:t>
            </a:r>
            <a:r>
              <a:rPr lang="en-US" sz="2400" dirty="0">
                <a:solidFill>
                  <a:srgbClr val="FF0000"/>
                </a:solidFill>
              </a:rPr>
              <a:t> ich </a:t>
            </a:r>
            <a:r>
              <a:rPr lang="en-US" sz="2400" dirty="0" err="1">
                <a:solidFill>
                  <a:srgbClr val="FF0000"/>
                </a:solidFill>
              </a:rPr>
              <a:t>hned</a:t>
            </a:r>
            <a:r>
              <a:rPr lang="en-US" sz="2400" dirty="0">
                <a:solidFill>
                  <a:srgbClr val="FF0000"/>
                </a:solidFill>
              </a:rPr>
              <a:t> </a:t>
            </a:r>
            <a:r>
              <a:rPr lang="en-US" sz="2400" dirty="0" err="1">
                <a:solidFill>
                  <a:srgbClr val="FF0000"/>
                </a:solidFill>
              </a:rPr>
              <a:t>odsudit</a:t>
            </a:r>
            <a:r>
              <a:rPr lang="en-US" sz="2400" dirty="0">
                <a:solidFill>
                  <a:srgbClr val="FF0000"/>
                </a:solidFill>
              </a:rPr>
              <a:t> na </a:t>
            </a:r>
            <a:r>
              <a:rPr lang="en-US" sz="2400" dirty="0" err="1">
                <a:solidFill>
                  <a:srgbClr val="FF0000"/>
                </a:solidFill>
              </a:rPr>
              <a:t>neuspech</a:t>
            </a:r>
            <a:br>
              <a:rPr lang="en-US" sz="2400" dirty="0">
                <a:solidFill>
                  <a:srgbClr val="FF0000"/>
                </a:solidFill>
              </a:rPr>
            </a:br>
            <a:br>
              <a:rPr lang="en-US" sz="2400" dirty="0">
                <a:solidFill>
                  <a:srgbClr val="FF0000"/>
                </a:solidFill>
              </a:rPr>
            </a:br>
            <a:r>
              <a:rPr lang="en-US" sz="2400" dirty="0">
                <a:solidFill>
                  <a:srgbClr val="FF0000"/>
                </a:solidFill>
              </a:rPr>
              <a:t>ked </a:t>
            </a:r>
            <a:r>
              <a:rPr lang="en-US" sz="2400" dirty="0" err="1">
                <a:solidFill>
                  <a:srgbClr val="FF0000"/>
                </a:solidFill>
              </a:rPr>
              <a:t>nerobi</a:t>
            </a:r>
            <a:r>
              <a:rPr lang="en-US" sz="2400" dirty="0">
                <a:solidFill>
                  <a:srgbClr val="FF0000"/>
                </a:solidFill>
              </a:rPr>
              <a:t> </a:t>
            </a:r>
            <a:r>
              <a:rPr lang="en-US" sz="2400" dirty="0" err="1">
                <a:solidFill>
                  <a:srgbClr val="FF0000"/>
                </a:solidFill>
              </a:rPr>
              <a:t>neco</a:t>
            </a:r>
            <a:r>
              <a:rPr lang="en-US" sz="2400" dirty="0">
                <a:solidFill>
                  <a:srgbClr val="FF0000"/>
                </a:solidFill>
              </a:rPr>
              <a:t> </a:t>
            </a:r>
            <a:r>
              <a:rPr lang="en-US" sz="2400" dirty="0" err="1">
                <a:solidFill>
                  <a:srgbClr val="FF0000"/>
                </a:solidFill>
              </a:rPr>
              <a:t>nezmamena</a:t>
            </a:r>
            <a:r>
              <a:rPr lang="en-US" sz="2400" dirty="0">
                <a:solidFill>
                  <a:srgbClr val="FF0000"/>
                </a:solidFill>
              </a:rPr>
              <a:t> to </a:t>
            </a:r>
            <a:r>
              <a:rPr lang="en-US" sz="2400" dirty="0" err="1">
                <a:solidFill>
                  <a:srgbClr val="FF0000"/>
                </a:solidFill>
              </a:rPr>
              <a:t>hned</a:t>
            </a:r>
            <a:r>
              <a:rPr lang="en-US" sz="2400" dirty="0">
                <a:solidFill>
                  <a:srgbClr val="FF0000"/>
                </a:solidFill>
              </a:rPr>
              <a:t> ze </a:t>
            </a:r>
            <a:r>
              <a:rPr lang="en-US" sz="2400" dirty="0" err="1">
                <a:solidFill>
                  <a:srgbClr val="FF0000"/>
                </a:solidFill>
              </a:rPr>
              <a:t>neche</a:t>
            </a:r>
            <a:r>
              <a:rPr lang="en-US" sz="2400" dirty="0">
                <a:solidFill>
                  <a:srgbClr val="FF0000"/>
                </a:solidFill>
              </a:rPr>
              <a:t> , </a:t>
            </a:r>
            <a:r>
              <a:rPr lang="en-US" sz="2400" dirty="0" err="1">
                <a:solidFill>
                  <a:srgbClr val="FF0000"/>
                </a:solidFill>
              </a:rPr>
              <a:t>musime</a:t>
            </a:r>
            <a:r>
              <a:rPr lang="en-US" sz="2400" dirty="0">
                <a:solidFill>
                  <a:srgbClr val="FF0000"/>
                </a:solidFill>
              </a:rPr>
              <a:t> </a:t>
            </a:r>
            <a:r>
              <a:rPr lang="en-US" sz="2400" dirty="0" err="1">
                <a:solidFill>
                  <a:srgbClr val="FF0000"/>
                </a:solidFill>
              </a:rPr>
              <a:t>sa</a:t>
            </a:r>
            <a:r>
              <a:rPr lang="en-US" sz="2400" dirty="0">
                <a:solidFill>
                  <a:srgbClr val="FF0000"/>
                </a:solidFill>
              </a:rPr>
              <a:t> </a:t>
            </a:r>
            <a:r>
              <a:rPr lang="en-US" sz="2400" dirty="0" err="1">
                <a:solidFill>
                  <a:srgbClr val="FF0000"/>
                </a:solidFill>
              </a:rPr>
              <a:t>vratit</a:t>
            </a:r>
            <a:r>
              <a:rPr lang="en-US" sz="2400" dirty="0">
                <a:solidFill>
                  <a:srgbClr val="FF0000"/>
                </a:solidFill>
              </a:rPr>
              <a:t> k </a:t>
            </a:r>
            <a:r>
              <a:rPr lang="en-US" sz="2400" dirty="0" err="1">
                <a:solidFill>
                  <a:srgbClr val="FF0000"/>
                </a:solidFill>
              </a:rPr>
              <a:t>vysvetleniu</a:t>
            </a:r>
            <a:r>
              <a:rPr lang="en-US" sz="2400" dirty="0">
                <a:solidFill>
                  <a:srgbClr val="FF0000"/>
                </a:solidFill>
              </a:rPr>
              <a:t> </a:t>
            </a:r>
            <a:r>
              <a:rPr lang="en-US" sz="2400" dirty="0" err="1">
                <a:solidFill>
                  <a:srgbClr val="FF0000"/>
                </a:solidFill>
              </a:rPr>
              <a:t>krok</a:t>
            </a:r>
            <a:r>
              <a:rPr lang="en-US" sz="2400" dirty="0">
                <a:solidFill>
                  <a:srgbClr val="FF0000"/>
                </a:solidFill>
              </a:rPr>
              <a:t> po </a:t>
            </a:r>
            <a:r>
              <a:rPr lang="en-US" sz="2400" dirty="0" err="1">
                <a:solidFill>
                  <a:srgbClr val="FF0000"/>
                </a:solidFill>
              </a:rPr>
              <a:t>kroku</a:t>
            </a:r>
            <a:r>
              <a:rPr lang="en-US" sz="2400" dirty="0">
                <a:solidFill>
                  <a:srgbClr val="FF0000"/>
                </a:solidFill>
              </a:rPr>
              <a:t> a </a:t>
            </a:r>
            <a:br>
              <a:rPr lang="en-US" sz="2400" dirty="0">
                <a:solidFill>
                  <a:srgbClr val="FF0000"/>
                </a:solidFill>
              </a:rPr>
            </a:br>
            <a:r>
              <a:rPr lang="en-US" sz="2400" dirty="0" err="1">
                <a:solidFill>
                  <a:srgbClr val="FF0000"/>
                </a:solidFill>
              </a:rPr>
              <a:t>rozdelenie</a:t>
            </a:r>
            <a:r>
              <a:rPr lang="en-US" sz="2400" dirty="0">
                <a:solidFill>
                  <a:srgbClr val="FF0000"/>
                </a:solidFill>
              </a:rPr>
              <a:t> </a:t>
            </a:r>
            <a:r>
              <a:rPr lang="en-US" sz="2400" dirty="0" err="1">
                <a:solidFill>
                  <a:srgbClr val="FF0000"/>
                </a:solidFill>
              </a:rPr>
              <a:t>metodiky</a:t>
            </a:r>
            <a:r>
              <a:rPr lang="en-US" sz="2400" dirty="0">
                <a:solidFill>
                  <a:srgbClr val="FF0000"/>
                </a:solidFill>
              </a:rPr>
              <a:t> na </a:t>
            </a:r>
            <a:r>
              <a:rPr lang="en-US" sz="2400" dirty="0" err="1">
                <a:solidFill>
                  <a:srgbClr val="FF0000"/>
                </a:solidFill>
              </a:rPr>
              <a:t>droBnejsie</a:t>
            </a:r>
            <a:r>
              <a:rPr lang="en-US" sz="2400" dirty="0">
                <a:solidFill>
                  <a:srgbClr val="FF0000"/>
                </a:solidFill>
              </a:rPr>
              <a:t> </a:t>
            </a:r>
            <a:r>
              <a:rPr lang="en-US" sz="2400" dirty="0" err="1">
                <a:solidFill>
                  <a:srgbClr val="FF0000"/>
                </a:solidFill>
              </a:rPr>
              <a:t>kroky</a:t>
            </a:r>
            <a:r>
              <a:rPr lang="sk-SK" sz="2400" dirty="0">
                <a:solidFill>
                  <a:srgbClr val="FF0000"/>
                </a:solidFill>
              </a:rPr>
              <a:t>, zistiť zmyslové </a:t>
            </a:r>
            <a:r>
              <a:rPr lang="sk-SK" sz="2400" dirty="0" err="1">
                <a:solidFill>
                  <a:srgbClr val="FF0000"/>
                </a:solidFill>
              </a:rPr>
              <a:t>preťaŽenia</a:t>
            </a:r>
            <a:br>
              <a:rPr lang="en-US" sz="2400" dirty="0">
                <a:solidFill>
                  <a:srgbClr val="FF0000"/>
                </a:solidFill>
              </a:rPr>
            </a:br>
            <a:r>
              <a:rPr lang="en-US" sz="2400" dirty="0" err="1">
                <a:solidFill>
                  <a:srgbClr val="FF0000"/>
                </a:solidFill>
              </a:rPr>
              <a:t>cisla</a:t>
            </a:r>
            <a:r>
              <a:rPr lang="en-US" sz="2400" dirty="0">
                <a:solidFill>
                  <a:srgbClr val="FF0000"/>
                </a:solidFill>
              </a:rPr>
              <a:t> </a:t>
            </a:r>
            <a:r>
              <a:rPr lang="en-US" sz="2400" dirty="0" err="1">
                <a:solidFill>
                  <a:srgbClr val="FF0000"/>
                </a:solidFill>
              </a:rPr>
              <a:t>su</a:t>
            </a:r>
            <a:r>
              <a:rPr lang="en-US" sz="2400" dirty="0">
                <a:solidFill>
                  <a:srgbClr val="FF0000"/>
                </a:solidFill>
              </a:rPr>
              <a:t> </a:t>
            </a:r>
            <a:r>
              <a:rPr lang="en-US" sz="2400" dirty="0" err="1">
                <a:solidFill>
                  <a:srgbClr val="FF0000"/>
                </a:solidFill>
              </a:rPr>
              <a:t>uplne</a:t>
            </a:r>
            <a:r>
              <a:rPr lang="en-US" sz="2400" dirty="0">
                <a:solidFill>
                  <a:srgbClr val="FF0000"/>
                </a:solidFill>
              </a:rPr>
              <a:t> </a:t>
            </a:r>
            <a:r>
              <a:rPr lang="en-US" sz="2400" dirty="0" err="1">
                <a:solidFill>
                  <a:srgbClr val="FF0000"/>
                </a:solidFill>
              </a:rPr>
              <a:t>mimo</a:t>
            </a:r>
            <a:r>
              <a:rPr lang="en-US" sz="2400" dirty="0">
                <a:solidFill>
                  <a:srgbClr val="FF0000"/>
                </a:solidFill>
              </a:rPr>
              <a:t> </a:t>
            </a:r>
            <a:br>
              <a:rPr lang="en-US" sz="2400" dirty="0">
                <a:solidFill>
                  <a:srgbClr val="FF0000"/>
                </a:solidFill>
              </a:rPr>
            </a:br>
            <a:br>
              <a:rPr lang="sk-SK" sz="2400" dirty="0">
                <a:solidFill>
                  <a:srgbClr val="FF0000"/>
                </a:solidFill>
              </a:rPr>
            </a:br>
            <a:r>
              <a:rPr lang="sk-SK" sz="2700" dirty="0">
                <a:solidFill>
                  <a:srgbClr val="FF0000"/>
                </a:solidFill>
              </a:rPr>
              <a:t> </a:t>
            </a:r>
            <a:r>
              <a:rPr lang="sk-SK" sz="2200" dirty="0">
                <a:solidFill>
                  <a:srgbClr val="FF0000"/>
                </a:solidFill>
              </a:rPr>
              <a:t>                          </a:t>
            </a:r>
            <a:br>
              <a:rPr lang="sk-SK" sz="3600" dirty="0">
                <a:solidFill>
                  <a:srgbClr val="FF0000"/>
                </a:solidFill>
              </a:rPr>
            </a:br>
            <a:r>
              <a:rPr lang="sk-SK" dirty="0">
                <a:solidFill>
                  <a:srgbClr val="FF0000"/>
                </a:solidFill>
              </a:rPr>
              <a:t> </a:t>
            </a:r>
            <a:br>
              <a:rPr lang="sk-SK" dirty="0">
                <a:solidFill>
                  <a:srgbClr val="FF0000"/>
                </a:solidFill>
              </a:rPr>
            </a:br>
            <a:endParaRPr lang="sk-SK" dirty="0">
              <a:solidFill>
                <a:srgbClr val="FF0000"/>
              </a:solidFill>
            </a:endParaRPr>
          </a:p>
        </p:txBody>
      </p:sp>
    </p:spTree>
    <p:extLst>
      <p:ext uri="{BB962C8B-B14F-4D97-AF65-F5344CB8AC3E}">
        <p14:creationId xmlns:p14="http://schemas.microsoft.com/office/powerpoint/2010/main" val="1102495924"/>
      </p:ext>
    </p:extLst>
  </p:cSld>
  <p:clrMapOvr>
    <a:masterClrMapping/>
  </p:clrMapOvr>
</p:sld>
</file>

<file path=ppt/theme/theme1.xml><?xml version="1.0" encoding="utf-8"?>
<a:theme xmlns:a="http://schemas.openxmlformats.org/drawingml/2006/main" name="Parcel">
  <a:themeElements>
    <a:clrScheme name="SOS Wallner 2">
      <a:dk1>
        <a:srgbClr val="000000"/>
      </a:dk1>
      <a:lt1>
        <a:srgbClr val="FFFFFF"/>
      </a:lt1>
      <a:dk2>
        <a:srgbClr val="4A5356"/>
      </a:dk2>
      <a:lt2>
        <a:srgbClr val="E8E3CE"/>
      </a:lt2>
      <a:accent1>
        <a:srgbClr val="4242A0"/>
      </a:accent1>
      <a:accent2>
        <a:srgbClr val="F7D331"/>
      </a:accent2>
      <a:accent3>
        <a:srgbClr val="1C8C99"/>
      </a:accent3>
      <a:accent4>
        <a:srgbClr val="E32083"/>
      </a:accent4>
      <a:accent5>
        <a:srgbClr val="FFA0AF"/>
      </a:accent5>
      <a:accent6>
        <a:srgbClr val="21B5EB"/>
      </a:accent6>
      <a:hlink>
        <a:srgbClr val="00B9FE"/>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885</TotalTime>
  <Words>5460</Words>
  <Application>Microsoft Office PowerPoint</Application>
  <PresentationFormat>Širokouhlá</PresentationFormat>
  <Paragraphs>633</Paragraphs>
  <Slides>62</Slides>
  <Notes>38</Notes>
  <HiddenSlides>0</HiddenSlides>
  <MMClips>0</MMClips>
  <ScaleCrop>false</ScaleCrop>
  <HeadingPairs>
    <vt:vector size="6" baseType="variant">
      <vt:variant>
        <vt:lpstr>Použité písma</vt:lpstr>
      </vt:variant>
      <vt:variant>
        <vt:i4>7</vt:i4>
      </vt:variant>
      <vt:variant>
        <vt:lpstr>Motív</vt:lpstr>
      </vt:variant>
      <vt:variant>
        <vt:i4>1</vt:i4>
      </vt:variant>
      <vt:variant>
        <vt:lpstr>Nadpisy snímok</vt:lpstr>
      </vt:variant>
      <vt:variant>
        <vt:i4>62</vt:i4>
      </vt:variant>
    </vt:vector>
  </HeadingPairs>
  <TitlesOfParts>
    <vt:vector size="70" baseType="lpstr">
      <vt:lpstr>Amasis MT Pro Light</vt:lpstr>
      <vt:lpstr>Arial</vt:lpstr>
      <vt:lpstr>Calibri</vt:lpstr>
      <vt:lpstr>Circe</vt:lpstr>
      <vt:lpstr>Gill Sans MT</vt:lpstr>
      <vt:lpstr>Tahoma</vt:lpstr>
      <vt:lpstr>Times New Roman</vt:lpstr>
      <vt:lpstr>Parcel</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Prezentácia programu PowerPoint</vt:lpstr>
      <vt:lpstr>   rovnovaha  pozitivum pravidla vychadzame z medzinar.  Nemodifikujeme co nie je nevyhnutne  pistol na starte pistalka na plavani…. ZOSTANTE Trenerom nie LUTOVAT   Modifikujeme obtiaznost  mame v sportoch sutaze v zrucnostiach a mame MATP  MYSLIET NA TO ZE DAT PRILEZITOST nie v hlave ich hned odsudit na neuspech  ked nerobi neco nezmamena to hned ze neche , musime sa vratit k vysvetleniu krok po kroku a  rozdelenie metodiky na droBnejsie kroky, zistiť zmyslové preťaŽenia cisla su uplne mimo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Prezentácia programu PowerPoint</dc:title>
  <dc:creator>Eva Gažová</dc:creator>
  <cp:lastModifiedBy>Eva Gažová</cp:lastModifiedBy>
  <cp:revision>40</cp:revision>
  <cp:lastPrinted>2024-04-04T07:39:35Z</cp:lastPrinted>
  <dcterms:created xsi:type="dcterms:W3CDTF">2020-02-05T20:26:15Z</dcterms:created>
  <dcterms:modified xsi:type="dcterms:W3CDTF">2026-10-25T17:23:07Z</dcterms:modified>
</cp:coreProperties>
</file>