
<file path=[Content_Types].xml><?xml version="1.0" encoding="utf-8"?>
<Types xmlns="http://schemas.openxmlformats.org/package/2006/content-types">
  <Default Extension="jpg" ContentType="image/jp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3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Zaujatie" id="{74FAB972-14C7-E928-CB6F-A94DB16C9ADE}">
          <p14:sldIdLst>
            <p14:sldId id="256"/>
            <p14:sldId id="257"/>
            <p14:sldId id="258"/>
            <p14:sldId id="259"/>
            <p14:sldId id="260"/>
          </p14:sldIdLst>
        </p14:section>
        <p14:section name="Sekcia bez názvu" id="{2E9A1FA5-6FF1-4B9F-B0BD-28C6C4CCEDE7}">
          <p14:sldIdLst>
            <p14:sldId id="261"/>
          </p14:sldIdLst>
        </p14:section>
        <p14:section name="Problém" id="{8F69BB22-1A88-EDFC-CFA8-D1F9E42759D3}">
          <p14:sldIdLst>
            <p14:sldId id="262"/>
            <p14:sldId id="264"/>
            <p14:sldId id="265"/>
            <p14:sldId id="266"/>
            <p14:sldId id="267"/>
            <p14:sldId id="268"/>
            <p14:sldId id="263"/>
            <p14:sldId id="269"/>
          </p14:sldIdLst>
        </p14:section>
        <p14:section name="Pochopenie" id="{895E93EA-FB24-82FB-C79A-92EE09DC98FD}">
          <p14:sldIdLst>
            <p14:sldId id="270"/>
            <p14:sldId id="271"/>
          </p14:sldIdLst>
        </p14:section>
        <p14:section name="Riešenie" id="{045C4C1D-3CAF-FEB7-EAF1-C7E079A16356}">
          <p14:sldIdLst>
            <p14:sldId id="272"/>
            <p14:sldId id="273"/>
            <p14:sldId id="274"/>
            <p14:sldId id="275"/>
            <p14:sldId id="276"/>
            <p14:sldId id="277"/>
            <p14:sldId id="278"/>
          </p14:sldIdLst>
        </p14:section>
        <p14:section name="Záver" id="{0B493FFD-F67C-E8BF-E1ED-E97EA68B9AAB}">
          <p14:sldIdLst>
            <p14:sldId id="279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1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6B6884"/>
                </a:solidFill>
                <a:latin typeface="+mn-lt"/>
              </a:defRPr>
            </a:pPr>
            <a:r>
              <a:rPr lang="sk-SK" sz="1200" b="0" i="0" u="none" strike="noStrike">
                <a:solidFill>
                  <a:srgbClr val="6B6884"/>
                </a:solidFill>
                <a:latin typeface="+mn-lt"/>
              </a:rPr>
              <a:t>% detí s PAS s jasnou odlišnosťou (Tomchek &amp; Dunn, 2007)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Deti s PAS s jasnou odlišnosťou</c:v>
                </c:pt>
              </c:strCache>
            </c:strRef>
          </c:tx>
          <c:spPr>
            <a:solidFill>
              <a:srgbClr val="35309A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1B4D"/>
                    </a:solidFill>
                    <a:latin typeface="+mn-lt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Hľadá podnety / nereaguje</c:v>
                </c:pt>
                <c:pt idx="1">
                  <c:v>Sluchové filtrovanie</c:v>
                </c:pt>
                <c:pt idx="2">
                  <c:v>Hmat</c:v>
                </c:pt>
                <c:pt idx="3">
                  <c:v>Chuť a čuch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86.1</c:v>
                </c:pt>
                <c:pt idx="1">
                  <c:v>77.599999999999994</c:v>
                </c:pt>
                <c:pt idx="2">
                  <c:v>60.9</c:v>
                </c:pt>
                <c:pt idx="3">
                  <c:v>54.1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49-4B57-A1D4-664395FA56F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F1B4D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4809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Úvod. Neprezentujte sa hneď menom – začnite otázkou: Kto z vás niekedy trénoval športovca, ktorý ‚nespolupracoval‘? O 45 minút sa na neho pozriete inak.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Prevalencia autizmu rastie – aj vďaka lepšej diagnostike. Kľúčové číslo pre trénera je však 95 %: takmer každý športovec s autizmom, ktorého stretnete, bude mať nejakú senzorickú odlišnosť. Nie je to otázka ‚či‘, ale ‚aká‘.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Tieto vety reálne zaznievajú – od rodičov, divákov aj trénerov. Tretí mýtus je pre trénera najnebezpečnejší: keď športovec ‚nerobí‘, väčšinou nerozumie inštrukcii alebo je senzoricky preťažený.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Kampaň Sme tu medzi vami. Tieto tváre sú športovci Špeciálnych olympiád Slovensko. Zapamätajte si: diagnóza je informácia pre trénera, nie identita športovca.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fotografii sú deti so zníženým intelektom. Najčastejšie diagnózy, s ktorými k nám prichádzajú: Williamsov syndróm, autizmus, detská mozgová obrna a Downov syndróm. Pozor: nie každé dieťa s autizmom či s DMO má znížený intelekt – a každé má iný senzorický profil. Preto začíname poznaním konkrétneho dieťaťa, nie diagnózy.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Každá diagnóza prináša iné senzorické a pohybové výzvy. Dieťa s Williamsovým syndrómom je často veľmi priateľské, ale hluk haly ho môže doslova bolieť. Dieťa s DMO môže mať bolesti, o ktorých nehovorí. Dieťa s Downovým syndrómom má nízky svalový tonus, ktorý ovplyvňuje rovnováhu a silu. Pri autizme je senzorická odlišnosť takmer pravidlom.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Štúdia Tomchek a Dunn (2007) porovnala 281 detí s autizmom s 281 rovesníkmi: jasnú odlišnosť malo 83,6 % detí s PAS oproti 3,2 % v kontrolnej skupine. U dospelých je to podobné – Crane a kol. (2009) našli extrémne hodnoty aspoň v jednej oblasti u 94 % dospelých s autizmom. Senzorika neodchádza s vekom.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 škole sme sa učili päť zmyslov. Pre trénera a učiteľa je dôležitých osem. Tri skryté zmysly – interocepcia (vnútorné signály tela), vestibulárny systém (rovnováha) a propriocepcia (vnímanie polohy tela) – priamo súvisia s pohybom. Každý zmysel môže byť precitlivený (hyper) alebo málo citlivý (hypo) – a u jedného dieťaťa to môže byť rôzne v každom zmysle.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 každom zmysle sa pýtajte: je dieťa precitlivené, alebo naopak podnet vyhľadáva? Ten istý športovec môže byť precitlivený na zvuk a zároveň mať znížené vnímanie bolesti. Tip na snímke je prvý krok, ktorý učiteľ či tréner zvládne hneď na najbližšej hodine.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 každom zmysle sa pýtajte: je dieťa precitlivené, alebo naopak podnet vyhľadáva? Ten istý športovec môže byť precitlivený na zvuk a zároveň mať znížené vnímanie bolesti. Tip na snímke je prvý krok, ktorý učiteľ či tréner zvládne hneď na najbližšej hodine.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 každom zmysle sa pýtajte: je dieťa precitlivené, alebo naopak podnet vyhľadáva? Ten istý športovec môže byť precitlivený na zvuk a zároveň mať znížené vnímanie bolesti. Tip na snímke je prvý krok, ktorý učiteľ či tréner zvládne hneď na najbližšej hodine.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 každom zmysle sa pýtajte: je dieťa precitlivené, alebo naopak podnet vyhľadáva? Ten istý športovec môže byť precitlivený na zvuk a zároveň mať znížené vnímanie bolesti. Tip na snímke je prvý krok, ktorý učiteľ či tréner zvládne hneď na najbližšej hodine.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Nechajte publikum na chvíľu zavrieť oči a kliknite na ikonu reproduktora vpravo dole – pustí sa 62-sekundová nahrávka senzorického preťaženia (srdce, hodiny, dych, žiarivka, mucha) s náhlym tichom na konci. Opíšte tréning zmyslami športovca. Senzorické preťaženie ľudia s autizmom opisujú ako jazdu na horskej dráhe, z ktorej sa nedá vystúpiť – a ako skutočnú bolesť.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Kolumbijská univerzita analyzovala 32 miliónov úmrtných listov v USA. Deti s autizmom priťahuje voda – a zároveň často nevnímajú nebezpečenstvo. Tréner, ktorý dokáže dieťa s autizmom naučiť plávať, mu doslova môže zachrániť život.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Toto je zlom celej prednášky. Odovzdajte zodpovednosť späť trénerovi – nie ako vinu, ale ako moc. Športovca nezmeníme, prostredie a komunikáciu áno.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Buďme poctiví: najsilnejší efekt má pravidelný pohyb na správanie a motoriku. Sociálne zručnosti sa v metaanalýze zlepšili významne len u najmenších detí – dôvod začínať čo najskôr, napr. programom Mladí športovci. SMD = štandardizovaný rozdiel priemerov; 0,5 je stredný efekt.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Prvý kontakt rozhoduje. Meno je kľúčové: niektorí športovci reagujú len na prezývku alebo zdrobneninu. Záľuby nie sú small talk – sú to odmeny a motivácia, ktoré neskôr použijete v tréningu.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Spúšťač je konkrétny podnet, ktorý spúšťa preťaženie – bzučiaca žiarivka, ozvena haly, dotyk mokrého uteráka. Kým ho nepoznáte, trénujete naslepo. Pamätajte si aj: ako tréner si zachovajte svoju identitu a čo najviac pristupujte ako k bežnému športovcovi.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Príklad sarkazmu: ‚No to bolo super‘ po zlom pokuse – športovec s autizmom si to vyloží doslova. Emócie hovorte priamo: ‚Teraz sa hnevám, lebo…‘ alebo ‚Mám radosť, lebo…‘. Výber z dvoch možností dáva pocit kontroly bez zahltenia.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Deti s autizmom a s intelektovým znevýhodnením berú slová doslova. Sarkazmus v nich vyvolá zmätok: tón hovorí niečo iné ako slová. Keď sa ostatní žiaci zasmejú, dieťa cíti výsmech, ale nevie prečo – a to ničí dôveru k učiteľovi. Rovnako to platí pre spolužiakov: veďte triedu k tomu, aby sarkazmus voči spolužiakovi nepoužívala.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Tréneri a učitelia hovoria v obrazoch – je to prirodzené a pre väčšinu detí motivujúce. Pre dieťa, ktoré chápe doslova, sú to hádanky. Neznamená to, že metafory sú zakázané: môžeme ich učiť, ale vždy s doslovným vysvetlením a ukážkou. Výskum (Kalandadze a kol., 2018, 41 štúdií) potvrdzuje stredne veľký rozdiel v porozumení obrazného jazyka.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MATP – Motor Activities Training Program – je program Special Olympics pre športovcov s vážnejším postihnutím. Mladí športovci (Young Athletes) je pre deti 2–7 rokov. Keď športovec niečo nerobí, vráťte sa k vysvetleniu a rozdeľte ho na menšie kroky. Nedávajte mu neúspech dopredu v hlave.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Hnutie Special Olympics pôsobí v 177 krajinách. Tréner nemusí vymýšľať všetko sám – metodiky, manuály a kurzy existujú. Komunikačný manuál, etický kódex a safeguarding (ochrana športovcov pred zneužitím) sú povinný základ.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Pustite video. Nechajte chvíľu ticho. Toto je odpoveď na otázku z úvodu – prečo to celé robíme.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 veci na zajtra. Ukončite citátom: Šport je tá najkrajšia a najľahšia cesta inklúzie. Poďakujte a otvorte diskusiu.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ny tmavy">
    <p:bg>
      <p:bgPr>
        <a:solidFill>
          <a:srgbClr val="1F1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sah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uild/img/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440" y="164592"/>
            <a:ext cx="777240" cy="566928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100" b="1" kern="0" spc="200" dirty="0">
                <a:solidFill>
                  <a:schemeClr val="accent1"/>
                </a:solidFill>
              </a:defRPr>
            </a:lvl1pPr>
          </a:lstStyle>
          <a:p>
            <a:pPr marL="0" indent="0">
              <a:buNone/>
            </a:pP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mavy obsah">
    <p:bg>
      <p:bgPr>
        <a:solidFill>
          <a:srgbClr val="3530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100" b="1" kern="0" spc="200" dirty="0">
                <a:solidFill>
                  <a:schemeClr val="accent2"/>
                </a:solidFill>
              </a:defRPr>
            </a:lvl1pPr>
          </a:lstStyle>
          <a:p>
            <a:pPr marL="0" indent="0">
              <a:buNone/>
            </a:pP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CFCBF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7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10" Type="http://schemas.openxmlformats.org/officeDocument/2006/relationships/image" Target="../media/image32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 image32.jpg" descr="Trénerka s plavcom v bazéne ukazuje obrázkový plán"/>
          <p:cNvPicPr>
            <a:picLocks noChangeAspect="1"/>
          </p:cNvPicPr>
          <p:nvPr/>
        </p:nvPicPr>
        <p:blipFill>
          <a:blip r:embed="rId3"/>
          <a:srcRect l="24025" r="24025"/>
          <a:stretch/>
        </p:blipFill>
        <p:spPr>
          <a:xfrm>
            <a:off x="4206240" y="0"/>
            <a:ext cx="4937760" cy="5143500"/>
          </a:xfrm>
          <a:prstGeom prst="rect">
            <a:avLst/>
          </a:prstGeom>
        </p:spPr>
      </p:pic>
      <p:sp>
        <p:nvSpPr>
          <p:cNvPr id="3" name="Prekryv"/>
          <p:cNvSpPr/>
          <p:nvPr/>
        </p:nvSpPr>
        <p:spPr>
          <a:xfrm>
            <a:off x="4206240" y="0"/>
            <a:ext cx="4937760" cy="5143500"/>
          </a:xfrm>
          <a:prstGeom prst="rect">
            <a:avLst/>
          </a:prstGeom>
          <a:solidFill>
            <a:srgbClr val="1F1B4D">
              <a:alpha val="45000"/>
            </a:srgbClr>
          </a:solidFill>
          <a:ln/>
        </p:spPr>
      </p:sp>
      <p:pic>
        <p:nvPicPr>
          <p:cNvPr id="4" name="Dekor blob" descr="/home/claude/build/img/image5.png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-1280160" y="3657600"/>
            <a:ext cx="2377440" cy="2468880"/>
          </a:xfrm>
          <a:prstGeom prst="rect">
            <a:avLst/>
          </a:prstGeom>
        </p:spPr>
      </p:pic>
      <p:pic>
        <p:nvPicPr>
          <p:cNvPr id="5" name="Logo SO Slovakia" descr="/home/claude/build/img/image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65760"/>
            <a:ext cx="1097280" cy="795528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457200" y="14173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FC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ŠPECIFIKÁ ŠPORTU S DIAGNÓZOU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57200" y="173736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Keď je svet príliš hlasný</a:t>
            </a:r>
            <a:endParaRPr lang="en-US" sz="3600" dirty="0"/>
          </a:p>
        </p:txBody>
      </p:sp>
      <p:sp>
        <p:nvSpPr>
          <p:cNvPr id="8" name="Text 3"/>
          <p:cNvSpPr txBox="1"/>
          <p:nvPr/>
        </p:nvSpPr>
        <p:spPr>
          <a:xfrm>
            <a:off x="457200" y="297180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Senzorická citlivosť športovcov s autizmom, Downovým syndrómom a ďalšími diagnózami – a čo s ňou môže urobiť tréner – učiteľ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457200" y="44348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9B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FTVS UK  ·  Special Olympics Slovensko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01 · ZAUJATIE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Nejde o výnimky. Ide o tisíce ľudí</a:t>
            </a:r>
            <a:endParaRPr lang="en-US" sz="2800" dirty="0"/>
          </a:p>
        </p:txBody>
      </p:sp>
      <p:sp>
        <p:nvSpPr>
          <p:cNvPr id="4" name="Štatistika 1"/>
          <p:cNvSpPr/>
          <p:nvPr/>
        </p:nvSpPr>
        <p:spPr>
          <a:xfrm>
            <a:off x="457200" y="1417320"/>
            <a:ext cx="2615184" cy="3063240"/>
          </a:xfrm>
          <a:prstGeom prst="roundRect">
            <a:avLst>
              <a:gd name="adj" fmla="val 4196"/>
            </a:avLst>
          </a:prstGeom>
          <a:solidFill>
            <a:srgbClr val="F2F0FB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64592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E539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z 31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560320"/>
            <a:ext cx="21945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8-ročných detí v USA má diagnostikovanú poruchu autistického spektra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9776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CDC, ADDM 2025 (dáta 2022)</a:t>
            </a:r>
            <a:endParaRPr lang="en-US" sz="1000" dirty="0"/>
          </a:p>
        </p:txBody>
      </p:sp>
      <p:sp>
        <p:nvSpPr>
          <p:cNvPr id="8" name="Štatistika 2"/>
          <p:cNvSpPr/>
          <p:nvPr/>
        </p:nvSpPr>
        <p:spPr>
          <a:xfrm>
            <a:off x="3264408" y="1417320"/>
            <a:ext cx="2615184" cy="3063240"/>
          </a:xfrm>
          <a:prstGeom prst="roundRect">
            <a:avLst>
              <a:gd name="adj" fmla="val 4196"/>
            </a:avLst>
          </a:prstGeom>
          <a:solidFill>
            <a:srgbClr val="F2F0F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493008" y="164592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3530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95 %</a:t>
            </a:r>
            <a:endParaRPr lang="en-US" sz="4400" dirty="0"/>
          </a:p>
        </p:txBody>
      </p:sp>
      <p:sp>
        <p:nvSpPr>
          <p:cNvPr id="10" name="Text 8"/>
          <p:cNvSpPr txBox="1"/>
          <p:nvPr/>
        </p:nvSpPr>
        <p:spPr>
          <a:xfrm>
            <a:off x="3493008" y="2560320"/>
            <a:ext cx="21945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detí s autizmom vykazuje odlišné spracovanie zmyslových podnetov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493008" y="39776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Tomchek &amp; Dunn, 2007; n = 281</a:t>
            </a:r>
            <a:endParaRPr lang="en-US" sz="1000" dirty="0"/>
          </a:p>
        </p:txBody>
      </p:sp>
      <p:sp>
        <p:nvSpPr>
          <p:cNvPr id="12" name="Štatistika 3"/>
          <p:cNvSpPr/>
          <p:nvPr/>
        </p:nvSpPr>
        <p:spPr>
          <a:xfrm>
            <a:off x="6071616" y="1417320"/>
            <a:ext cx="2615184" cy="3063240"/>
          </a:xfrm>
          <a:prstGeom prst="roundRect">
            <a:avLst>
              <a:gd name="adj" fmla="val 4196"/>
            </a:avLst>
          </a:prstGeom>
          <a:solidFill>
            <a:srgbClr val="F2F0F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300216" y="164592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2A9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419 000</a:t>
            </a:r>
            <a:endParaRPr lang="en-US" sz="4400" dirty="0"/>
          </a:p>
        </p:txBody>
      </p:sp>
      <p:sp>
        <p:nvSpPr>
          <p:cNvPr id="14" name="Text 12"/>
          <p:cNvSpPr txBox="1"/>
          <p:nvPr/>
        </p:nvSpPr>
        <p:spPr>
          <a:xfrm>
            <a:off x="6300216" y="2560320"/>
            <a:ext cx="21945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ľudí s Downovým syndrómom žije v Európe; 10 na 10 000 živonarodených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300216" y="39776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Graaf et al., 2021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01 · ZAUJATIE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Bariérou nie je diagnóza, ale mýty</a:t>
            </a:r>
            <a:endParaRPr lang="en-US" sz="2800" dirty="0"/>
          </a:p>
        </p:txBody>
      </p:sp>
      <p:pic>
        <p:nvPicPr>
          <p:cNvPr id="4" name="Foto image43.jpg" descr="Športovkyne a športovci s medailami"/>
          <p:cNvPicPr>
            <a:picLocks noChangeAspect="1"/>
          </p:cNvPicPr>
          <p:nvPr/>
        </p:nvPicPr>
        <p:blipFill>
          <a:blip r:embed="rId3"/>
          <a:srcRect l="19130" r="19130"/>
          <a:stretch/>
        </p:blipFill>
        <p:spPr>
          <a:xfrm>
            <a:off x="5760720" y="1371600"/>
            <a:ext cx="2926080" cy="3154680"/>
          </a:xfrm>
          <a:prstGeom prst="rect">
            <a:avLst/>
          </a:prstGeom>
        </p:spPr>
      </p:pic>
      <p:sp>
        <p:nvSpPr>
          <p:cNvPr id="5" name="Mýtus 1"/>
          <p:cNvSpPr/>
          <p:nvPr/>
        </p:nvSpPr>
        <p:spPr>
          <a:xfrm>
            <a:off x="457200" y="1371600"/>
            <a:ext cx="5029200" cy="932688"/>
          </a:xfrm>
          <a:prstGeom prst="roundRect">
            <a:avLst>
              <a:gd name="adj" fmla="val 11765"/>
            </a:avLst>
          </a:prstGeom>
          <a:solidFill>
            <a:srgbClr val="F2F0FB"/>
          </a:solidFill>
          <a:ln/>
        </p:spPr>
      </p:sp>
      <p:sp>
        <p:nvSpPr>
          <p:cNvPr id="6" name="Mýtus kruh"/>
          <p:cNvSpPr/>
          <p:nvPr/>
        </p:nvSpPr>
        <p:spPr>
          <a:xfrm>
            <a:off x="640080" y="1591056"/>
            <a:ext cx="493776" cy="493776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7" name="Mýtus" descr="Mýtu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86" y="1709562"/>
            <a:ext cx="256764" cy="25676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25880" y="1463040"/>
            <a:ext cx="4023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„Sú šťastní, lebo sú hlúpi.“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Šťastie s inteligenciou nesúvisí.</a:t>
            </a:r>
            <a:endParaRPr lang="en-US" sz="1500" dirty="0"/>
          </a:p>
        </p:txBody>
      </p:sp>
      <p:sp>
        <p:nvSpPr>
          <p:cNvPr id="9" name="Mýtus 2"/>
          <p:cNvSpPr/>
          <p:nvPr/>
        </p:nvSpPr>
        <p:spPr>
          <a:xfrm>
            <a:off x="457200" y="2450592"/>
            <a:ext cx="5029200" cy="932688"/>
          </a:xfrm>
          <a:prstGeom prst="roundRect">
            <a:avLst>
              <a:gd name="adj" fmla="val 11765"/>
            </a:avLst>
          </a:prstGeom>
          <a:solidFill>
            <a:srgbClr val="F2F0FB"/>
          </a:solidFill>
          <a:ln/>
        </p:spPr>
      </p:sp>
      <p:sp>
        <p:nvSpPr>
          <p:cNvPr id="10" name="Mýtus kruh"/>
          <p:cNvSpPr/>
          <p:nvPr/>
        </p:nvSpPr>
        <p:spPr>
          <a:xfrm>
            <a:off x="640080" y="2670048"/>
            <a:ext cx="493776" cy="493776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1" name="Mýtus" descr="Mýtu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86" y="2788554"/>
            <a:ext cx="256764" cy="25676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325880" y="2542032"/>
            <a:ext cx="4023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„Úspech je otázka intelektu.“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Úspech robia emócie, vášeň a vytrvalosť.</a:t>
            </a:r>
            <a:endParaRPr lang="en-US" sz="1500" dirty="0"/>
          </a:p>
        </p:txBody>
      </p:sp>
      <p:sp>
        <p:nvSpPr>
          <p:cNvPr id="13" name="Mýtus 3"/>
          <p:cNvSpPr/>
          <p:nvPr/>
        </p:nvSpPr>
        <p:spPr>
          <a:xfrm>
            <a:off x="457200" y="3529584"/>
            <a:ext cx="5029200" cy="932688"/>
          </a:xfrm>
          <a:prstGeom prst="roundRect">
            <a:avLst>
              <a:gd name="adj" fmla="val 11765"/>
            </a:avLst>
          </a:prstGeom>
          <a:solidFill>
            <a:srgbClr val="F2F0FB"/>
          </a:solidFill>
          <a:ln/>
        </p:spPr>
      </p:sp>
      <p:sp>
        <p:nvSpPr>
          <p:cNvPr id="14" name="Mýtus kruh"/>
          <p:cNvSpPr/>
          <p:nvPr/>
        </p:nvSpPr>
        <p:spPr>
          <a:xfrm>
            <a:off x="640080" y="3749040"/>
            <a:ext cx="493776" cy="493776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5" name="Mýtus" descr="Mýtu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86" y="3867546"/>
            <a:ext cx="256764" cy="25676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25880" y="3621024"/>
            <a:ext cx="4023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„Nerobí to, lebo nechce.“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Najčastejšie nerozumie – alebo ho niečo ruší.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2"/>
                </a:solidFill>
              </a:rPr>
              <a:t>01 · ZAUJATIE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k-SK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 každou diagnózou </a:t>
            </a: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 meno</a:t>
            </a:r>
            <a:endParaRPr lang="en-US" sz="2800" dirty="0"/>
          </a:p>
        </p:txBody>
      </p:sp>
      <p:pic>
        <p:nvPicPr>
          <p:cNvPr id="4" name="Foto image37.jpg" descr="Športovec Špeciálnych olympiád – kampaň Sme tu medzi vami"/>
          <p:cNvPicPr>
            <a:picLocks noChangeAspect="1"/>
          </p:cNvPicPr>
          <p:nvPr/>
        </p:nvPicPr>
        <p:blipFill>
          <a:blip r:embed="rId3"/>
          <a:srcRect l="2596" r="2596"/>
          <a:stretch/>
        </p:blipFill>
        <p:spPr>
          <a:xfrm>
            <a:off x="457200" y="1371600"/>
            <a:ext cx="1517904" cy="1920240"/>
          </a:xfrm>
          <a:prstGeom prst="rect">
            <a:avLst/>
          </a:prstGeom>
        </p:spPr>
      </p:pic>
      <p:pic>
        <p:nvPicPr>
          <p:cNvPr id="5" name="Foto image38.jpg" descr="Športovec Špeciálnych olympiád – kampaň Sme tu medzi vami"/>
          <p:cNvPicPr>
            <a:picLocks noChangeAspect="1"/>
          </p:cNvPicPr>
          <p:nvPr/>
        </p:nvPicPr>
        <p:blipFill>
          <a:blip r:embed="rId4"/>
          <a:srcRect t="186" b="186"/>
          <a:stretch/>
        </p:blipFill>
        <p:spPr>
          <a:xfrm>
            <a:off x="2121408" y="1371600"/>
            <a:ext cx="1517904" cy="1920240"/>
          </a:xfrm>
          <a:prstGeom prst="rect">
            <a:avLst/>
          </a:prstGeom>
        </p:spPr>
      </p:pic>
      <p:pic>
        <p:nvPicPr>
          <p:cNvPr id="6" name="Foto image39.jpg" descr="Športovec Špeciálnych olympiád – kampaň Sme tu medzi vami"/>
          <p:cNvPicPr>
            <a:picLocks noChangeAspect="1"/>
          </p:cNvPicPr>
          <p:nvPr/>
        </p:nvPicPr>
        <p:blipFill>
          <a:blip r:embed="rId5"/>
          <a:srcRect t="234" b="234"/>
          <a:stretch/>
        </p:blipFill>
        <p:spPr>
          <a:xfrm>
            <a:off x="3785616" y="1371600"/>
            <a:ext cx="1517904" cy="1920240"/>
          </a:xfrm>
          <a:prstGeom prst="rect">
            <a:avLst/>
          </a:prstGeom>
        </p:spPr>
      </p:pic>
      <p:pic>
        <p:nvPicPr>
          <p:cNvPr id="7" name="Foto image40.jpg" descr="Športovec Špeciálnych olympiád – kampaň Sme tu medzi vami"/>
          <p:cNvPicPr>
            <a:picLocks noChangeAspect="1"/>
          </p:cNvPicPr>
          <p:nvPr/>
        </p:nvPicPr>
        <p:blipFill>
          <a:blip r:embed="rId6"/>
          <a:srcRect l="749" r="749"/>
          <a:stretch/>
        </p:blipFill>
        <p:spPr>
          <a:xfrm>
            <a:off x="5449824" y="1371600"/>
            <a:ext cx="1517904" cy="1920240"/>
          </a:xfrm>
          <a:prstGeom prst="rect">
            <a:avLst/>
          </a:prstGeom>
        </p:spPr>
      </p:pic>
      <p:pic>
        <p:nvPicPr>
          <p:cNvPr id="8" name="Foto image42.jpg" descr="Športovec Špeciálnych olympiád – kampaň Sme tu medzi vami"/>
          <p:cNvPicPr>
            <a:picLocks noChangeAspect="1"/>
          </p:cNvPicPr>
          <p:nvPr/>
        </p:nvPicPr>
        <p:blipFill>
          <a:blip r:embed="rId7"/>
          <a:srcRect l="641" r="641"/>
          <a:stretch/>
        </p:blipFill>
        <p:spPr>
          <a:xfrm>
            <a:off x="7114032" y="1371600"/>
            <a:ext cx="1517904" cy="1920240"/>
          </a:xfrm>
          <a:prstGeom prst="rect">
            <a:avLst/>
          </a:prstGeom>
        </p:spPr>
      </p:pic>
      <p:sp>
        <p:nvSpPr>
          <p:cNvPr id="9" name="Text 2"/>
          <p:cNvSpPr txBox="1"/>
          <p:nvPr/>
        </p:nvSpPr>
        <p:spPr>
          <a:xfrm>
            <a:off x="457200" y="352044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C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Vanda, Filip, Peter, Michal, Gizela. 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Plavci, cyklisti, gymnastky, medailisti zo svetových hier. Na tréning neprichádza „autista“ ani „dauník“ – prichádza športovec, ktorý má meno, obľúbené jedlo a svoj dôvod, prečo dnes prišiel.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CFCBF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01 · ZAUJATIE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Kto prichádza na tréning a na hodinu</a:t>
            </a:r>
            <a:endParaRPr lang="en-US" sz="2800" dirty="0"/>
          </a:p>
        </p:txBody>
      </p:sp>
      <p:pic>
        <p:nvPicPr>
          <p:cNvPr id="4" name="Foto deti s diagnózami" descr="Štyri deti so zníženým intelektom – s Williamsovým syndrómom, autizmom, detskou mozgovou obrnou a Downovým syndrómo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5120640" cy="28803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429768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fotografii sú deti so zníženým intelektom (intelektovým znevýhodnením).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6035040" y="2034698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Najčastejšie diagnózy</a:t>
            </a:r>
            <a:endParaRPr lang="en-US" sz="1600" dirty="0"/>
          </a:p>
        </p:txBody>
      </p:sp>
      <p:sp>
        <p:nvSpPr>
          <p:cNvPr id="7" name="Williamsov syndróm kruh"/>
          <p:cNvSpPr/>
          <p:nvPr/>
        </p:nvSpPr>
        <p:spPr>
          <a:xfrm>
            <a:off x="5872734" y="1385316"/>
            <a:ext cx="457200" cy="457200"/>
          </a:xfrm>
          <a:prstGeom prst="ellipse">
            <a:avLst/>
          </a:prstGeom>
          <a:solidFill>
            <a:srgbClr val="FFC23D"/>
          </a:solidFill>
          <a:ln/>
        </p:spPr>
      </p:sp>
      <p:pic>
        <p:nvPicPr>
          <p:cNvPr id="8" name="Williamsov syndróm" descr="Williamsov syndró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316" y="1431036"/>
            <a:ext cx="288036" cy="28803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423660" y="1303020"/>
            <a:ext cx="2286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Williamsov syndróm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zriedkavá genetická porucha</a:t>
            </a:r>
            <a:endParaRPr lang="en-US" sz="1400" dirty="0"/>
          </a:p>
        </p:txBody>
      </p:sp>
      <p:sp>
        <p:nvSpPr>
          <p:cNvPr id="10" name="Autizmus (PAS) kruh"/>
          <p:cNvSpPr/>
          <p:nvPr/>
        </p:nvSpPr>
        <p:spPr>
          <a:xfrm>
            <a:off x="5897880" y="2514600"/>
            <a:ext cx="457200" cy="45720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1" name="Autizmus (PAS)" descr="Autizmus (PAS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608" y="2624328"/>
            <a:ext cx="237744" cy="23774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6492240" y="2459736"/>
            <a:ext cx="2286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Autizmus (PAS)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porucha autistického spektra</a:t>
            </a:r>
            <a:endParaRPr lang="en-US" sz="1400" dirty="0"/>
          </a:p>
        </p:txBody>
      </p:sp>
      <p:sp>
        <p:nvSpPr>
          <p:cNvPr id="13" name="Detská mozgová obrna kruh"/>
          <p:cNvSpPr/>
          <p:nvPr/>
        </p:nvSpPr>
        <p:spPr>
          <a:xfrm>
            <a:off x="5897880" y="3200400"/>
            <a:ext cx="457200" cy="457200"/>
          </a:xfrm>
          <a:prstGeom prst="ellipse">
            <a:avLst/>
          </a:prstGeom>
          <a:solidFill>
            <a:srgbClr val="22A9BA"/>
          </a:solidFill>
          <a:ln/>
        </p:spPr>
      </p:sp>
      <p:pic>
        <p:nvPicPr>
          <p:cNvPr id="14" name="Detská mozgová obrna" descr="Detská mozgová obrn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7608" y="3310128"/>
            <a:ext cx="237744" cy="23774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6492240" y="3145536"/>
            <a:ext cx="2286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Detská mozgová obrna</a:t>
            </a:r>
            <a:endParaRPr lang="en-US" sz="1400" dirty="0"/>
          </a:p>
          <a:p>
            <a:pPr marL="0" indent="0">
              <a:buNone/>
            </a:pPr>
            <a:r>
              <a:rPr lang="sk-SK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kombinované znevýhodnenie</a:t>
            </a: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hybnosti</a:t>
            </a:r>
            <a:r>
              <a:rPr lang="sk-SK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intelektu</a:t>
            </a: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od narodenia</a:t>
            </a:r>
            <a:endParaRPr lang="en-US" sz="1400" dirty="0"/>
          </a:p>
        </p:txBody>
      </p:sp>
      <p:sp>
        <p:nvSpPr>
          <p:cNvPr id="16" name="Downov syndróm kruh"/>
          <p:cNvSpPr/>
          <p:nvPr/>
        </p:nvSpPr>
        <p:spPr>
          <a:xfrm>
            <a:off x="5897880" y="3886200"/>
            <a:ext cx="457200" cy="457200"/>
          </a:xfrm>
          <a:prstGeom prst="ellipse">
            <a:avLst/>
          </a:prstGeom>
          <a:solidFill>
            <a:srgbClr val="35309A"/>
          </a:solidFill>
          <a:ln/>
        </p:spPr>
      </p:sp>
      <p:pic>
        <p:nvPicPr>
          <p:cNvPr id="17" name="Downov syndróm" descr="Downov syndróm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7608" y="3995928"/>
            <a:ext cx="237744" cy="237744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6492240" y="3831336"/>
            <a:ext cx="2286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Downov syndróm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trizómia 21. chromozómu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01 · ZAUJATIE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Štyri diagnózy, štyri rôzne svety</a:t>
            </a:r>
            <a:endParaRPr lang="en-US" sz="2800" dirty="0"/>
          </a:p>
        </p:txBody>
      </p:sp>
      <p:sp>
        <p:nvSpPr>
          <p:cNvPr id="4" name="Downov syndróm"/>
          <p:cNvSpPr/>
          <p:nvPr/>
        </p:nvSpPr>
        <p:spPr>
          <a:xfrm>
            <a:off x="457200" y="1325880"/>
            <a:ext cx="4023360" cy="1508760"/>
          </a:xfrm>
          <a:prstGeom prst="roundRect">
            <a:avLst>
              <a:gd name="adj" fmla="val 7273"/>
            </a:avLst>
          </a:prstGeom>
          <a:solidFill>
            <a:srgbClr val="F2F0FB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58368" y="14630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DOWNOV SYNDRÓM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7373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530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z 1 000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148840" y="1709928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živonarodených detí v Európe. Typická je svalová hypotónia a ľahké až stredné intelektové znevýhodnenie.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5146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Graaf et al., 2021</a:t>
            </a:r>
            <a:endParaRPr lang="en-US" sz="1000" dirty="0"/>
          </a:p>
        </p:txBody>
      </p:sp>
      <p:sp>
        <p:nvSpPr>
          <p:cNvPr id="9" name="Autizmus"/>
          <p:cNvSpPr/>
          <p:nvPr/>
        </p:nvSpPr>
        <p:spPr>
          <a:xfrm>
            <a:off x="4663440" y="1325880"/>
            <a:ext cx="4023360" cy="1508760"/>
          </a:xfrm>
          <a:prstGeom prst="roundRect">
            <a:avLst>
              <a:gd name="adj" fmla="val 7273"/>
            </a:avLst>
          </a:prstGeom>
          <a:solidFill>
            <a:srgbClr val="F2F0F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64608" y="14630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AUTIZMUS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4864608" y="17373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sk-SK" sz="2400" b="1" dirty="0">
                <a:solidFill>
                  <a:srgbClr val="E539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? </a:t>
            </a:r>
            <a:r>
              <a:rPr lang="en-US" sz="2400" b="1" dirty="0">
                <a:solidFill>
                  <a:srgbClr val="E539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39,6 %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6355080" y="1709928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detí s PAS má aj intelektové znevýhodnenie (IQ ≤ 70); až 87 % má motorické ťažkosti.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864608" y="25146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CDC, 2025; Bhat, 2020</a:t>
            </a:r>
            <a:endParaRPr lang="en-US" sz="1000" dirty="0"/>
          </a:p>
        </p:txBody>
      </p:sp>
      <p:sp>
        <p:nvSpPr>
          <p:cNvPr id="14" name="Detská mozgová obrna"/>
          <p:cNvSpPr/>
          <p:nvPr/>
        </p:nvSpPr>
        <p:spPr>
          <a:xfrm>
            <a:off x="457200" y="2990088"/>
            <a:ext cx="4023360" cy="1508760"/>
          </a:xfrm>
          <a:prstGeom prst="roundRect">
            <a:avLst>
              <a:gd name="adj" fmla="val 7273"/>
            </a:avLst>
          </a:prstGeom>
          <a:solidFill>
            <a:srgbClr val="F2F0F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58368" y="312724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2A9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DETSKÁ MOZGOVÁ OBRNA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658368" y="3401568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A9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z 2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2148840" y="3374136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detí s DMO má intelektové znevýhodnenie; 3 zo 4 trpia bolesťou, 1 zo 4 epilepsiou.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658368" y="41788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Novak et al., 2012</a:t>
            </a:r>
            <a:endParaRPr lang="en-US" sz="1000" dirty="0"/>
          </a:p>
        </p:txBody>
      </p:sp>
      <p:sp>
        <p:nvSpPr>
          <p:cNvPr id="19" name="Williamsov syndróm"/>
          <p:cNvSpPr/>
          <p:nvPr/>
        </p:nvSpPr>
        <p:spPr>
          <a:xfrm>
            <a:off x="4663440" y="2990088"/>
            <a:ext cx="4023360" cy="1508760"/>
          </a:xfrm>
          <a:prstGeom prst="roundRect">
            <a:avLst>
              <a:gd name="adj" fmla="val 7273"/>
            </a:avLst>
          </a:prstGeom>
          <a:solidFill>
            <a:srgbClr val="F2F0F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864608" y="312724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WILLIAMSOV SYNDRÓM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4864608" y="3401568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98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84 %</a:t>
            </a:r>
            <a:endParaRPr lang="en-US" sz="2400" dirty="0"/>
          </a:p>
        </p:txBody>
      </p:sp>
      <p:sp>
        <p:nvSpPr>
          <p:cNvPr id="22" name="Text 20"/>
          <p:cNvSpPr txBox="1"/>
          <p:nvPr/>
        </p:nvSpPr>
        <p:spPr>
          <a:xfrm>
            <a:off x="6355080" y="3374136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detí má hyperakúziu – bolestivú citlivosť na zvuk. Výskyt 1 zo 7 500; veľmi spoločenskí.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4864608" y="41788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Gothelf et al., 2006; Strømme et al., 2002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02 · PROBLÉM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Senzorické preťaženie: nepriateľ progresu</a:t>
            </a:r>
            <a:endParaRPr lang="en-US" sz="2800" dirty="0"/>
          </a:p>
        </p:txBody>
      </p:sp>
      <p:graphicFrame>
        <p:nvGraphicFramePr>
          <p:cNvPr id="4" name="Graf senzorické odlišnosti"/>
          <p:cNvGraphicFramePr/>
          <p:nvPr/>
        </p:nvGraphicFramePr>
        <p:xfrm>
          <a:off x="365760" y="1325880"/>
          <a:ext cx="493776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rak kruh"/>
          <p:cNvSpPr/>
          <p:nvPr/>
        </p:nvSpPr>
        <p:spPr>
          <a:xfrm>
            <a:off x="5577840" y="1371600"/>
            <a:ext cx="457200" cy="45720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6" name="Zrak" descr="Zra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7568" y="1481328"/>
            <a:ext cx="237744" cy="23774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172200" y="1298448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Zrak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veľa / málo svetla, blikanie, odlesky</a:t>
            </a:r>
            <a:endParaRPr lang="en-US" sz="1300" dirty="0"/>
          </a:p>
        </p:txBody>
      </p:sp>
      <p:sp>
        <p:nvSpPr>
          <p:cNvPr id="8" name="Sluch kruh"/>
          <p:cNvSpPr/>
          <p:nvPr/>
        </p:nvSpPr>
        <p:spPr>
          <a:xfrm>
            <a:off x="5577840" y="2157984"/>
            <a:ext cx="457200" cy="45720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9" name="Sluch" descr="Sluc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568" y="2267712"/>
            <a:ext cx="237744" cy="237744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6172200" y="2084832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Sluch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nevie potlačiť zvuky – počuje hodinky, muchu, tlkot srdca</a:t>
            </a:r>
            <a:endParaRPr lang="en-US" sz="1300" dirty="0"/>
          </a:p>
        </p:txBody>
      </p:sp>
      <p:sp>
        <p:nvSpPr>
          <p:cNvPr id="11" name="Hmat a bolesť kruh"/>
          <p:cNvSpPr/>
          <p:nvPr/>
        </p:nvSpPr>
        <p:spPr>
          <a:xfrm>
            <a:off x="5577840" y="2944368"/>
            <a:ext cx="457200" cy="45720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2" name="Hmat a bolesť" descr="Hmat a bolesť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7568" y="3054096"/>
            <a:ext cx="237744" cy="237744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6172200" y="2871216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Hmat a bolesť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precitlivenosť alebo naopak vysoký prah bolesti</a:t>
            </a:r>
            <a:endParaRPr lang="en-US" sz="1300" dirty="0"/>
          </a:p>
        </p:txBody>
      </p:sp>
      <p:sp>
        <p:nvSpPr>
          <p:cNvPr id="14" name="Rovnováha kruh"/>
          <p:cNvSpPr/>
          <p:nvPr/>
        </p:nvSpPr>
        <p:spPr>
          <a:xfrm>
            <a:off x="5577840" y="3730752"/>
            <a:ext cx="457200" cy="45720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5" name="Rovnováha" descr="Rovnováha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7568" y="3840480"/>
            <a:ext cx="237744" cy="237744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6172200" y="36576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Rovnováha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pohyb a poloha tela vnímané inak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02 · PROBLÉM · 8 ZMYSLOV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 päť, ale osem zmyslov</a:t>
            </a:r>
            <a:endParaRPr lang="en-US" sz="2800" dirty="0"/>
          </a:p>
        </p:txBody>
      </p:sp>
      <p:sp>
        <p:nvSpPr>
          <p:cNvPr id="4" name="Zrak"/>
          <p:cNvSpPr/>
          <p:nvPr/>
        </p:nvSpPr>
        <p:spPr>
          <a:xfrm>
            <a:off x="457200" y="132588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F2F0FB"/>
          </a:solidFill>
          <a:ln/>
        </p:spPr>
      </p:sp>
      <p:sp>
        <p:nvSpPr>
          <p:cNvPr id="5" name="Zrak kruh"/>
          <p:cNvSpPr/>
          <p:nvPr/>
        </p:nvSpPr>
        <p:spPr>
          <a:xfrm>
            <a:off x="621792" y="1490472"/>
            <a:ext cx="457200" cy="45720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6" name="Zrak" descr="Zra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600200"/>
            <a:ext cx="237744" cy="23774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21792" y="2020824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Zrak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621792" y="2313432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svetlo, farby, pohyb okolo</a:t>
            </a:r>
            <a:endParaRPr lang="en-US" sz="1200" dirty="0"/>
          </a:p>
        </p:txBody>
      </p:sp>
      <p:sp>
        <p:nvSpPr>
          <p:cNvPr id="9" name="Sluch"/>
          <p:cNvSpPr/>
          <p:nvPr/>
        </p:nvSpPr>
        <p:spPr>
          <a:xfrm>
            <a:off x="2560320" y="132588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F2F0FB"/>
          </a:solidFill>
          <a:ln/>
        </p:spPr>
      </p:sp>
      <p:sp>
        <p:nvSpPr>
          <p:cNvPr id="10" name="Sluch kruh"/>
          <p:cNvSpPr/>
          <p:nvPr/>
        </p:nvSpPr>
        <p:spPr>
          <a:xfrm>
            <a:off x="2724912" y="1490472"/>
            <a:ext cx="457200" cy="45720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1" name="Sluch" descr="Sluch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640" y="1600200"/>
            <a:ext cx="237744" cy="23774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724912" y="2020824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Sluch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2724912" y="2313432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zvuky, hlasitosť, ozvena</a:t>
            </a:r>
            <a:endParaRPr lang="en-US" sz="1200" dirty="0"/>
          </a:p>
        </p:txBody>
      </p:sp>
      <p:sp>
        <p:nvSpPr>
          <p:cNvPr id="14" name="Čuch"/>
          <p:cNvSpPr/>
          <p:nvPr/>
        </p:nvSpPr>
        <p:spPr>
          <a:xfrm>
            <a:off x="4663440" y="132588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F2F0FB"/>
          </a:solidFill>
          <a:ln/>
        </p:spPr>
      </p:sp>
      <p:sp>
        <p:nvSpPr>
          <p:cNvPr id="15" name="Čuch kruh"/>
          <p:cNvSpPr/>
          <p:nvPr/>
        </p:nvSpPr>
        <p:spPr>
          <a:xfrm>
            <a:off x="4828032" y="1490472"/>
            <a:ext cx="457200" cy="45720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6" name="Čuch" descr="Čuc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760" y="1600200"/>
            <a:ext cx="237744" cy="23774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4828032" y="2020824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Čuch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4828032" y="2313432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pachy a vône prostredia</a:t>
            </a:r>
            <a:endParaRPr lang="en-US" sz="1200" dirty="0"/>
          </a:p>
        </p:txBody>
      </p:sp>
      <p:sp>
        <p:nvSpPr>
          <p:cNvPr id="19" name="Chuť"/>
          <p:cNvSpPr/>
          <p:nvPr/>
        </p:nvSpPr>
        <p:spPr>
          <a:xfrm>
            <a:off x="6766560" y="1325880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F2F0FB"/>
          </a:solidFill>
          <a:ln/>
        </p:spPr>
      </p:sp>
      <p:sp>
        <p:nvSpPr>
          <p:cNvPr id="20" name="Chuť kruh"/>
          <p:cNvSpPr/>
          <p:nvPr/>
        </p:nvSpPr>
        <p:spPr>
          <a:xfrm>
            <a:off x="6931152" y="1490472"/>
            <a:ext cx="457200" cy="45720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21" name="Chuť" descr="Chuť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0880" y="1600200"/>
            <a:ext cx="237744" cy="23774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6931152" y="2020824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Chuť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6931152" y="2313432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chute a textúry v ústach</a:t>
            </a:r>
            <a:endParaRPr lang="en-US" sz="1200" dirty="0"/>
          </a:p>
        </p:txBody>
      </p:sp>
      <p:sp>
        <p:nvSpPr>
          <p:cNvPr id="24" name="Hmat"/>
          <p:cNvSpPr/>
          <p:nvPr/>
        </p:nvSpPr>
        <p:spPr>
          <a:xfrm>
            <a:off x="457200" y="2898648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F2F0FB"/>
          </a:solidFill>
          <a:ln/>
        </p:spPr>
      </p:sp>
      <p:sp>
        <p:nvSpPr>
          <p:cNvPr id="25" name="Hmat kruh"/>
          <p:cNvSpPr/>
          <p:nvPr/>
        </p:nvSpPr>
        <p:spPr>
          <a:xfrm>
            <a:off x="621792" y="3063240"/>
            <a:ext cx="457200" cy="45720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26" name="Hmat" descr="Hma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" y="3172968"/>
            <a:ext cx="237744" cy="237744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621792" y="359359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Hmat</a:t>
            </a:r>
            <a:endParaRPr lang="en-US" sz="1500" dirty="0"/>
          </a:p>
        </p:txBody>
      </p:sp>
      <p:sp>
        <p:nvSpPr>
          <p:cNvPr id="28" name="Text 21"/>
          <p:cNvSpPr txBox="1"/>
          <p:nvPr/>
        </p:nvSpPr>
        <p:spPr>
          <a:xfrm>
            <a:off x="621792" y="38862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dotyk, tlak, teplota, bolesť</a:t>
            </a:r>
            <a:endParaRPr lang="en-US" sz="1200" dirty="0"/>
          </a:p>
        </p:txBody>
      </p:sp>
      <p:sp>
        <p:nvSpPr>
          <p:cNvPr id="29" name="Interocepcia"/>
          <p:cNvSpPr/>
          <p:nvPr/>
        </p:nvSpPr>
        <p:spPr>
          <a:xfrm>
            <a:off x="2560320" y="2898648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35309A"/>
          </a:solidFill>
          <a:ln/>
        </p:spPr>
      </p:sp>
      <p:sp>
        <p:nvSpPr>
          <p:cNvPr id="30" name="Interocepcia kruh"/>
          <p:cNvSpPr/>
          <p:nvPr/>
        </p:nvSpPr>
        <p:spPr>
          <a:xfrm>
            <a:off x="2724912" y="3063240"/>
            <a:ext cx="457200" cy="457200"/>
          </a:xfrm>
          <a:prstGeom prst="ellipse">
            <a:avLst/>
          </a:prstGeom>
          <a:solidFill>
            <a:srgbClr val="FFC23D"/>
          </a:solidFill>
          <a:ln/>
        </p:spPr>
      </p:sp>
      <p:pic>
        <p:nvPicPr>
          <p:cNvPr id="31" name="Interocepcia" descr="Interocepcia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4640" y="3172968"/>
            <a:ext cx="237744" cy="237744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2724912" y="359359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Interocepcia</a:t>
            </a:r>
            <a:endParaRPr lang="en-US" sz="1500" dirty="0"/>
          </a:p>
        </p:txBody>
      </p:sp>
      <p:sp>
        <p:nvSpPr>
          <p:cNvPr id="33" name="Text 25"/>
          <p:cNvSpPr txBox="1"/>
          <p:nvPr/>
        </p:nvSpPr>
        <p:spPr>
          <a:xfrm>
            <a:off x="2724912" y="38862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hlad, smäd, únava, tep, WC</a:t>
            </a:r>
            <a:endParaRPr lang="en-US" sz="1200" dirty="0"/>
          </a:p>
        </p:txBody>
      </p:sp>
      <p:sp>
        <p:nvSpPr>
          <p:cNvPr id="34" name="Vestibulárny"/>
          <p:cNvSpPr/>
          <p:nvPr/>
        </p:nvSpPr>
        <p:spPr>
          <a:xfrm>
            <a:off x="4663440" y="2898648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35309A"/>
          </a:solidFill>
          <a:ln/>
        </p:spPr>
      </p:sp>
      <p:sp>
        <p:nvSpPr>
          <p:cNvPr id="35" name="Vestibulárny kruh"/>
          <p:cNvSpPr/>
          <p:nvPr/>
        </p:nvSpPr>
        <p:spPr>
          <a:xfrm>
            <a:off x="4828032" y="3063240"/>
            <a:ext cx="457200" cy="457200"/>
          </a:xfrm>
          <a:prstGeom prst="ellipse">
            <a:avLst/>
          </a:prstGeom>
          <a:solidFill>
            <a:srgbClr val="FFC23D"/>
          </a:solidFill>
          <a:ln/>
        </p:spPr>
      </p:sp>
      <p:pic>
        <p:nvPicPr>
          <p:cNvPr id="36" name="Vestibulárny" descr="Vestibulárny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7760" y="3172968"/>
            <a:ext cx="237744" cy="237744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4828032" y="359359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Vestibulárny</a:t>
            </a:r>
            <a:endParaRPr lang="en-US" sz="1500" dirty="0"/>
          </a:p>
        </p:txBody>
      </p:sp>
      <p:sp>
        <p:nvSpPr>
          <p:cNvPr id="38" name="Text 29"/>
          <p:cNvSpPr txBox="1"/>
          <p:nvPr/>
        </p:nvSpPr>
        <p:spPr>
          <a:xfrm>
            <a:off x="4828032" y="38862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rovnováha a pohyb hlavy</a:t>
            </a:r>
            <a:endParaRPr lang="en-US" sz="1200" dirty="0"/>
          </a:p>
        </p:txBody>
      </p:sp>
      <p:sp>
        <p:nvSpPr>
          <p:cNvPr id="39" name="Propriocepcia"/>
          <p:cNvSpPr/>
          <p:nvPr/>
        </p:nvSpPr>
        <p:spPr>
          <a:xfrm>
            <a:off x="6766560" y="2898648"/>
            <a:ext cx="1920240" cy="1417320"/>
          </a:xfrm>
          <a:prstGeom prst="roundRect">
            <a:avLst>
              <a:gd name="adj" fmla="val 7742"/>
            </a:avLst>
          </a:prstGeom>
          <a:solidFill>
            <a:srgbClr val="35309A"/>
          </a:solidFill>
          <a:ln/>
        </p:spPr>
      </p:sp>
      <p:sp>
        <p:nvSpPr>
          <p:cNvPr id="40" name="Propriocepcia kruh"/>
          <p:cNvSpPr/>
          <p:nvPr/>
        </p:nvSpPr>
        <p:spPr>
          <a:xfrm>
            <a:off x="6931152" y="3063240"/>
            <a:ext cx="457200" cy="457200"/>
          </a:xfrm>
          <a:prstGeom prst="ellipse">
            <a:avLst/>
          </a:prstGeom>
          <a:solidFill>
            <a:srgbClr val="FFC23D"/>
          </a:solidFill>
          <a:ln/>
        </p:spPr>
      </p:sp>
      <p:pic>
        <p:nvPicPr>
          <p:cNvPr id="41" name="Propriocepcia" descr="Propriocepcia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0880" y="3172968"/>
            <a:ext cx="237744" cy="237744"/>
          </a:xfrm>
          <a:prstGeom prst="rect">
            <a:avLst/>
          </a:prstGeom>
        </p:spPr>
      </p:pic>
      <p:sp>
        <p:nvSpPr>
          <p:cNvPr id="42" name="Text 32"/>
          <p:cNvSpPr txBox="1"/>
          <p:nvPr/>
        </p:nvSpPr>
        <p:spPr>
          <a:xfrm>
            <a:off x="6931152" y="359359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Propriocepcia</a:t>
            </a:r>
            <a:endParaRPr lang="en-US" sz="1500" dirty="0"/>
          </a:p>
        </p:txBody>
      </p:sp>
      <p:sp>
        <p:nvSpPr>
          <p:cNvPr id="43" name="Text 33"/>
          <p:cNvSpPr txBox="1"/>
          <p:nvPr/>
        </p:nvSpPr>
        <p:spPr>
          <a:xfrm>
            <a:off x="6931152" y="38862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poloha tela a sila svalov</a:t>
            </a:r>
            <a:endParaRPr lang="en-US" sz="1200" dirty="0"/>
          </a:p>
        </p:txBody>
      </p:sp>
      <p:sp>
        <p:nvSpPr>
          <p:cNvPr id="44" name="Text 34"/>
          <p:cNvSpPr txBox="1"/>
          <p:nvPr/>
        </p:nvSpPr>
        <p:spPr>
          <a:xfrm>
            <a:off x="457200" y="4526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Tmavé karty = „skryté“ zmysly. 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Práve tie rozhodujú o tom, či dieťa zvládne beh, skok, kotúľ či plávanie.</a:t>
            </a:r>
            <a:endParaRPr lang="en-US" sz="1300" dirty="0"/>
          </a:p>
        </p:txBody>
      </p:sp>
      <p:sp>
        <p:nvSpPr>
          <p:cNvPr id="4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02 · PROBLÉM · 8 ZMYSLOV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Zrak a sluch: príliš jasno, príliš nahlas</a:t>
            </a:r>
            <a:endParaRPr lang="en-US" sz="2800" dirty="0"/>
          </a:p>
        </p:txBody>
      </p:sp>
      <p:sp>
        <p:nvSpPr>
          <p:cNvPr id="4" name="Zrak kruh"/>
          <p:cNvSpPr/>
          <p:nvPr/>
        </p:nvSpPr>
        <p:spPr>
          <a:xfrm>
            <a:off x="457200" y="1298448"/>
            <a:ext cx="502920" cy="50292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5" name="Zrak" descr="Zra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01" y="1419149"/>
            <a:ext cx="261518" cy="26151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1243584"/>
            <a:ext cx="3383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Zrak</a:t>
            </a:r>
            <a:endParaRPr lang="en-US" sz="1800" dirty="0"/>
          </a:p>
          <a:p>
            <a:pPr marL="0" indent="0">
              <a:buNone/>
            </a:pPr>
            <a:r>
              <a:rPr lang="en-US" sz="12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spracovanie svetla, farieb a pohybu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984248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PRECITLIVENOSŤ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žmúri, zakrýva si oči; ruší ho žiarivka, odlesky na vode, pohyb divákov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2743200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ZNÍŽENÁ CITLIVOSŤ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fascinuje ho svetlo, nevšimne si letiacu loptu, približuje si predmety</a:t>
            </a:r>
            <a:endParaRPr lang="en-US" sz="1300" dirty="0"/>
          </a:p>
        </p:txBody>
      </p:sp>
      <p:sp>
        <p:nvSpPr>
          <p:cNvPr id="9" name="Tip Zrak"/>
          <p:cNvSpPr/>
          <p:nvPr/>
        </p:nvSpPr>
        <p:spPr>
          <a:xfrm>
            <a:off x="457200" y="3520440"/>
            <a:ext cx="4023360" cy="914400"/>
          </a:xfrm>
          <a:prstGeom prst="roundRect">
            <a:avLst>
              <a:gd name="adj" fmla="val 12000"/>
            </a:avLst>
          </a:prstGeom>
          <a:solidFill>
            <a:srgbClr val="F2F0F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3566160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Trénuj mimo priamych odleskov, používaj šiltovku, jednofarebné náčinie a obrázkový plán hodiny.</a:t>
            </a:r>
            <a:endParaRPr lang="en-US" sz="1300" dirty="0"/>
          </a:p>
        </p:txBody>
      </p:sp>
      <p:sp>
        <p:nvSpPr>
          <p:cNvPr id="11" name="Sluch kruh"/>
          <p:cNvSpPr/>
          <p:nvPr/>
        </p:nvSpPr>
        <p:spPr>
          <a:xfrm>
            <a:off x="4663440" y="1298448"/>
            <a:ext cx="502920" cy="50292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2" name="Sluch" descr="Sluch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141" y="1419149"/>
            <a:ext cx="261518" cy="26151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303520" y="1243584"/>
            <a:ext cx="3383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Sluch</a:t>
            </a:r>
            <a:endParaRPr lang="en-US" sz="1800" dirty="0"/>
          </a:p>
          <a:p>
            <a:pPr marL="0" indent="0">
              <a:buNone/>
            </a:pPr>
            <a:r>
              <a:rPr lang="en-US" sz="12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spracovanie zvukov a ich filtrovanie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4663440" y="1984248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PRECITLIVENOSŤ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zakrýva si uši; píšťalka, štartová pištoľ a ozvena haly sú bolestivé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4663440" y="2743200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ZNÍŽENÁ CITLIVOSŤ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nereaguje na meno ani pokyn, sám vydáva hlasné zvuky</a:t>
            </a:r>
            <a:endParaRPr lang="en-US" sz="1300" dirty="0"/>
          </a:p>
        </p:txBody>
      </p:sp>
      <p:sp>
        <p:nvSpPr>
          <p:cNvPr id="16" name="Tip Sluch"/>
          <p:cNvSpPr/>
          <p:nvPr/>
        </p:nvSpPr>
        <p:spPr>
          <a:xfrm>
            <a:off x="4663440" y="3520440"/>
            <a:ext cx="4023360" cy="914400"/>
          </a:xfrm>
          <a:prstGeom prst="roundRect">
            <a:avLst>
              <a:gd name="adj" fmla="val 12000"/>
            </a:avLst>
          </a:prstGeom>
          <a:solidFill>
            <a:srgbClr val="F2F0FB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4828032" y="3566160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Ohlás signál vopred, ponúkni slúchadlá, štartuj aj vizuálne (zdvihnutá ruka, vlajka).</a:t>
            </a:r>
            <a:endParaRPr lang="en-US" sz="1300" dirty="0"/>
          </a:p>
        </p:txBody>
      </p:sp>
      <p:sp>
        <p:nvSpPr>
          <p:cNvPr id="18" name="Text 14"/>
          <p:cNvSpPr txBox="1"/>
          <p:nvPr/>
        </p:nvSpPr>
        <p:spPr>
          <a:xfrm>
            <a:off x="457200" y="457200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Sluchové filtrovanie: 77,6 % detí s PAS (Tomchek &amp; Dunn, 2007) · hyperakúzia: 84 % detí s Williamsovým syndrómom (Gothelf et al., 2006)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02 · PROBLÉM · 8 ZMYSLOV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Čuch a chuť: neviditeľní rušitelia</a:t>
            </a:r>
            <a:endParaRPr lang="en-US" sz="2800" dirty="0"/>
          </a:p>
        </p:txBody>
      </p:sp>
      <p:sp>
        <p:nvSpPr>
          <p:cNvPr id="4" name="Čuch kruh"/>
          <p:cNvSpPr/>
          <p:nvPr/>
        </p:nvSpPr>
        <p:spPr>
          <a:xfrm>
            <a:off x="457200" y="1298448"/>
            <a:ext cx="502920" cy="50292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5" name="Čuch" descr="Čuc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01" y="1419149"/>
            <a:ext cx="261518" cy="26151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1243584"/>
            <a:ext cx="3383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Čuch</a:t>
            </a:r>
            <a:endParaRPr lang="en-US" sz="1800" dirty="0"/>
          </a:p>
          <a:p>
            <a:pPr marL="0" indent="0">
              <a:buNone/>
            </a:pPr>
            <a:r>
              <a:rPr lang="en-US" sz="12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vnímanie pachov a vôní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984248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PRECITLIVENOSŤ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chlór, dezinfekcia, pot v šatni či parfum </a:t>
            </a:r>
            <a:r>
              <a:rPr lang="sk-SK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učiteľky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mu spôsobia nevoľnosť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2743200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ZNÍŽENÁ CITLIVOSŤ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ovoniava predmety a ľudí, nevšimne si zápach dymu či spáleniny</a:t>
            </a:r>
            <a:endParaRPr lang="en-US" sz="1300" dirty="0"/>
          </a:p>
        </p:txBody>
      </p:sp>
      <p:sp>
        <p:nvSpPr>
          <p:cNvPr id="9" name="Tip Čuch"/>
          <p:cNvSpPr/>
          <p:nvPr/>
        </p:nvSpPr>
        <p:spPr>
          <a:xfrm>
            <a:off x="457200" y="3520440"/>
            <a:ext cx="4023360" cy="914400"/>
          </a:xfrm>
          <a:prstGeom prst="roundRect">
            <a:avLst>
              <a:gd name="adj" fmla="val 12000"/>
            </a:avLst>
          </a:prstGeom>
          <a:solidFill>
            <a:srgbClr val="F2F0F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3566160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Nepoužívaj výrazný parfum, vetraj, nechaj dieťa na priestor zvykať postupne.</a:t>
            </a:r>
            <a:endParaRPr lang="en-US" sz="1300" dirty="0"/>
          </a:p>
        </p:txBody>
      </p:sp>
      <p:sp>
        <p:nvSpPr>
          <p:cNvPr id="11" name="Chuť kruh"/>
          <p:cNvSpPr/>
          <p:nvPr/>
        </p:nvSpPr>
        <p:spPr>
          <a:xfrm>
            <a:off x="4663440" y="1298448"/>
            <a:ext cx="502920" cy="50292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2" name="Chuť" descr="Chuť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141" y="1419149"/>
            <a:ext cx="261518" cy="26151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303520" y="1243584"/>
            <a:ext cx="3383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Chuť</a:t>
            </a:r>
            <a:endParaRPr lang="en-US" sz="1800" dirty="0"/>
          </a:p>
          <a:p>
            <a:pPr marL="0" indent="0">
              <a:buNone/>
            </a:pPr>
            <a:r>
              <a:rPr lang="en-US" sz="12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vnímanie chutí a textúr v ústach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4663440" y="1984248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PRECITLIVENOSŤ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odmieta piť a </a:t>
            </a:r>
            <a:r>
              <a:rPr lang="en-US" sz="1300" dirty="0" err="1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jesť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sk-SK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jedálni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či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sk-SK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</a:t>
            </a:r>
            <a:r>
              <a:rPr lang="en-US" sz="1300" dirty="0" err="1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súťaži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vadí mu nová textúra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4663440" y="2743200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ZNÍŽENÁ CITLIVOSŤ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dáva veci do úst – loptičky, chlórovanú vodu, náčinie</a:t>
            </a:r>
            <a:endParaRPr lang="en-US" sz="1300" dirty="0"/>
          </a:p>
        </p:txBody>
      </p:sp>
      <p:sp>
        <p:nvSpPr>
          <p:cNvPr id="16" name="Tip Chuť"/>
          <p:cNvSpPr/>
          <p:nvPr/>
        </p:nvSpPr>
        <p:spPr>
          <a:xfrm>
            <a:off x="4663440" y="3520440"/>
            <a:ext cx="4023360" cy="914400"/>
          </a:xfrm>
          <a:prstGeom prst="roundRect">
            <a:avLst>
              <a:gd name="adj" fmla="val 12000"/>
            </a:avLst>
          </a:prstGeom>
          <a:solidFill>
            <a:srgbClr val="F2F0FB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4828032" y="3566160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Vlastná fľaša s obľúbeným pitím, známe jedlo na súťaž, pitný režim podľa plánu.</a:t>
            </a:r>
            <a:endParaRPr lang="en-US" sz="1300" dirty="0"/>
          </a:p>
        </p:txBody>
      </p:sp>
      <p:sp>
        <p:nvSpPr>
          <p:cNvPr id="18" name="Text 14"/>
          <p:cNvSpPr txBox="1"/>
          <p:nvPr/>
        </p:nvSpPr>
        <p:spPr>
          <a:xfrm>
            <a:off x="457200" y="457200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Citlivosť na chuť a čuch: 54,1 % detí s PAS (Tomchek &amp; Dunn, 2007)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02 · PROBLÉM · 8 ZMYSLOV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Hmat a interocepcia: zvonku aj zvnútra</a:t>
            </a:r>
            <a:endParaRPr lang="en-US" sz="2800" dirty="0"/>
          </a:p>
        </p:txBody>
      </p:sp>
      <p:sp>
        <p:nvSpPr>
          <p:cNvPr id="4" name="Hmat kruh"/>
          <p:cNvSpPr/>
          <p:nvPr/>
        </p:nvSpPr>
        <p:spPr>
          <a:xfrm>
            <a:off x="457200" y="1298448"/>
            <a:ext cx="502920" cy="50292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5" name="Hmat" descr="Hma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01" y="1419149"/>
            <a:ext cx="261518" cy="26151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1243584"/>
            <a:ext cx="3383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Hmat</a:t>
            </a:r>
            <a:endParaRPr lang="en-US" sz="1800" dirty="0"/>
          </a:p>
          <a:p>
            <a:pPr marL="0" indent="0">
              <a:buNone/>
            </a:pPr>
            <a:r>
              <a:rPr lang="en-US" sz="12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dotyk, tlak, teplota a bolesť na koži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984248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PRECITLIVENOSŤ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neznáša nečakaný dotyk, mokré oblečenie, štítok na drese, plavecké okuliare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2743200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ZNÍŽENÁ CITLIVOSŤ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vysoký prah bolesti – zranenie neohlási, vyhľadáva tvrdý kontakt</a:t>
            </a:r>
            <a:endParaRPr lang="en-US" sz="1300" dirty="0"/>
          </a:p>
        </p:txBody>
      </p:sp>
      <p:sp>
        <p:nvSpPr>
          <p:cNvPr id="9" name="Tip Hmat"/>
          <p:cNvSpPr/>
          <p:nvPr/>
        </p:nvSpPr>
        <p:spPr>
          <a:xfrm>
            <a:off x="457200" y="3520440"/>
            <a:ext cx="4023360" cy="914400"/>
          </a:xfrm>
          <a:prstGeom prst="roundRect">
            <a:avLst>
              <a:gd name="adj" fmla="val 12000"/>
            </a:avLst>
          </a:prstGeom>
          <a:solidFill>
            <a:srgbClr val="F2F0F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3566160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Ohlás dotyk („Teraz ti chytím ruku“), skontroluj dres, po tréningu skontroluj zranenia.</a:t>
            </a:r>
            <a:endParaRPr lang="en-US" sz="1300" dirty="0"/>
          </a:p>
        </p:txBody>
      </p:sp>
      <p:sp>
        <p:nvSpPr>
          <p:cNvPr id="11" name="Interocepcia kruh"/>
          <p:cNvSpPr/>
          <p:nvPr/>
        </p:nvSpPr>
        <p:spPr>
          <a:xfrm>
            <a:off x="4663440" y="1298448"/>
            <a:ext cx="502920" cy="50292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2" name="Interocepcia" descr="Interocepci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141" y="1419149"/>
            <a:ext cx="261518" cy="26151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303520" y="1243584"/>
            <a:ext cx="3383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Interocepcia</a:t>
            </a:r>
            <a:endParaRPr lang="en-US" sz="1800" dirty="0"/>
          </a:p>
          <a:p>
            <a:pPr marL="0" indent="0">
              <a:buNone/>
            </a:pPr>
            <a:r>
              <a:rPr lang="en-US" sz="12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vnímanie vnútorných signálov tela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4663440" y="1984248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PRECITLIVENOSŤ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rýchly tep a zadýchanie ho vystrašia – môže to vyzerať ako panika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4663440" y="2743200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ZNÍŽENÁ CITLIVOSŤ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necíti smäd, prehriatie, únavu ani potrebu ísť na WC</a:t>
            </a:r>
            <a:endParaRPr lang="en-US" sz="1300" dirty="0"/>
          </a:p>
        </p:txBody>
      </p:sp>
      <p:sp>
        <p:nvSpPr>
          <p:cNvPr id="16" name="Tip Interocepcia"/>
          <p:cNvSpPr/>
          <p:nvPr/>
        </p:nvSpPr>
        <p:spPr>
          <a:xfrm>
            <a:off x="4663440" y="3520440"/>
            <a:ext cx="4023360" cy="914400"/>
          </a:xfrm>
          <a:prstGeom prst="roundRect">
            <a:avLst>
              <a:gd name="adj" fmla="val 12000"/>
            </a:avLst>
          </a:prstGeom>
          <a:solidFill>
            <a:srgbClr val="F2F0FB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4828032" y="3566160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Plánované pitné prestávky, škála únavy s obrázkami, pomenuj telo: „Srdce bije rýchlo, je to v poriadku.“</a:t>
            </a:r>
            <a:endParaRPr lang="en-US" sz="1300" dirty="0"/>
          </a:p>
        </p:txBody>
      </p:sp>
      <p:sp>
        <p:nvSpPr>
          <p:cNvPr id="18" name="Text 14"/>
          <p:cNvSpPr txBox="1"/>
          <p:nvPr/>
        </p:nvSpPr>
        <p:spPr>
          <a:xfrm>
            <a:off x="457200" y="457200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Hmatová citlivosť: 60,9 % detí s PAS (Tomchek &amp; Dunn, 2007) · bolesť: 3 zo 4 detí s DMO (Novak et al., 2012)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02 · PROBLÉM · 8 ZMYSLOV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Rovnováha a propriocepcia: zmysly pohybu</a:t>
            </a:r>
            <a:endParaRPr lang="en-US" sz="2800" dirty="0"/>
          </a:p>
        </p:txBody>
      </p:sp>
      <p:sp>
        <p:nvSpPr>
          <p:cNvPr id="4" name="Vestibulárny zmysel kruh"/>
          <p:cNvSpPr/>
          <p:nvPr/>
        </p:nvSpPr>
        <p:spPr>
          <a:xfrm>
            <a:off x="457200" y="1298448"/>
            <a:ext cx="502920" cy="50292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5" name="Vestibulárny zmysel" descr="Vestibulárny zmyse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01" y="1419149"/>
            <a:ext cx="261518" cy="26151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1243584"/>
            <a:ext cx="3383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Vestibulárny zmysel</a:t>
            </a:r>
            <a:endParaRPr lang="en-US" sz="1800" dirty="0"/>
          </a:p>
          <a:p>
            <a:pPr marL="0" indent="0">
              <a:buNone/>
            </a:pPr>
            <a:r>
              <a:rPr lang="en-US" sz="12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rovnováha, zrýchlenie a poloha hlavy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984248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PRECITLIVENOSŤ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bojí sa výšky, kotúľa, skoku do vody, nerovného terénu či lavičky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2743200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ZNÍŽENÁ CITLIVOSŤ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neustále sa točí, hojdá, hľadá rýchlosť a výšku, nevníma riziko</a:t>
            </a:r>
            <a:endParaRPr lang="en-US" sz="1300" dirty="0"/>
          </a:p>
        </p:txBody>
      </p:sp>
      <p:sp>
        <p:nvSpPr>
          <p:cNvPr id="9" name="Tip Vestibulárny zmysel"/>
          <p:cNvSpPr/>
          <p:nvPr/>
        </p:nvSpPr>
        <p:spPr>
          <a:xfrm>
            <a:off x="457200" y="3520440"/>
            <a:ext cx="4023360" cy="914400"/>
          </a:xfrm>
          <a:prstGeom prst="roundRect">
            <a:avLst>
              <a:gd name="adj" fmla="val 12000"/>
            </a:avLst>
          </a:prstGeom>
          <a:solidFill>
            <a:srgbClr val="F2F0F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21792" y="3566160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Postupuj po malých krokoch, daj pevnú oporu, pohyb (hojdanie, točenie) použi ako odmenu.</a:t>
            </a:r>
            <a:endParaRPr lang="en-US" sz="1300" dirty="0"/>
          </a:p>
        </p:txBody>
      </p:sp>
      <p:sp>
        <p:nvSpPr>
          <p:cNvPr id="11" name="Propriocepcia kruh"/>
          <p:cNvSpPr/>
          <p:nvPr/>
        </p:nvSpPr>
        <p:spPr>
          <a:xfrm>
            <a:off x="4663440" y="1298448"/>
            <a:ext cx="502920" cy="50292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2" name="Propriocepcia" descr="Propriocepci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141" y="1419149"/>
            <a:ext cx="261518" cy="26151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303520" y="1243584"/>
            <a:ext cx="3383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Propriocepcia</a:t>
            </a:r>
            <a:endParaRPr lang="en-US" sz="1800" dirty="0"/>
          </a:p>
          <a:p>
            <a:pPr marL="0" indent="0">
              <a:buNone/>
            </a:pPr>
            <a:r>
              <a:rPr lang="en-US" sz="12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vnímanie polohy tela a sily svalov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4663440" y="1984248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PRECITLIVENOSŤ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vyhýba sa náročným polohám, pôsobí stuhnuto a opatrne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4663440" y="2743200"/>
            <a:ext cx="4023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ZNÍŽENÁ CITLIVOSŤ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nemotorný, hodí loptu príliš silno, naráža do ostatných</a:t>
            </a:r>
            <a:endParaRPr lang="en-US" sz="1300" dirty="0"/>
          </a:p>
        </p:txBody>
      </p:sp>
      <p:sp>
        <p:nvSpPr>
          <p:cNvPr id="16" name="Tip Propriocepcia"/>
          <p:cNvSpPr/>
          <p:nvPr/>
        </p:nvSpPr>
        <p:spPr>
          <a:xfrm>
            <a:off x="4663440" y="3520440"/>
            <a:ext cx="4023360" cy="914400"/>
          </a:xfrm>
          <a:prstGeom prst="roundRect">
            <a:avLst>
              <a:gd name="adj" fmla="val 12000"/>
            </a:avLst>
          </a:prstGeom>
          <a:solidFill>
            <a:srgbClr val="F2F0FB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4828032" y="3566160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</a:t>
            </a:r>
            <a:r>
              <a:rPr lang="en-US" sz="13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Ťahanie, tlačenie a nosenie pred cvičením upokojuje; značky na zemi a zrkadlo pomáhajú.</a:t>
            </a:r>
            <a:endParaRPr lang="en-US" sz="1300" dirty="0"/>
          </a:p>
        </p:txBody>
      </p:sp>
      <p:sp>
        <p:nvSpPr>
          <p:cNvPr id="18" name="Text 14"/>
          <p:cNvSpPr txBox="1"/>
          <p:nvPr/>
        </p:nvSpPr>
        <p:spPr>
          <a:xfrm>
            <a:off x="457200" y="457200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Motorické ťažkosti: 87 % detí s autizmom, ~12 000 detí (Bhat, 2020) · Downov syndróm: svalová hypotónia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2"/>
                </a:solidFill>
              </a:rPr>
              <a:t>02 · PROBLÉM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Predstavte si tréning…</a:t>
            </a:r>
            <a:endParaRPr lang="en-US" sz="2800" dirty="0"/>
          </a:p>
        </p:txBody>
      </p:sp>
      <p:pic>
        <p:nvPicPr>
          <p:cNvPr id="4" name="Foto image33.jpg" descr="Chlapec si zakrýva uši"/>
          <p:cNvPicPr>
            <a:picLocks noChangeAspect="1"/>
          </p:cNvPicPr>
          <p:nvPr/>
        </p:nvPicPr>
        <p:blipFill>
          <a:blip r:embed="rId5"/>
          <a:srcRect l="30587" r="30587"/>
          <a:stretch/>
        </p:blipFill>
        <p:spPr>
          <a:xfrm>
            <a:off x="5577840" y="0"/>
            <a:ext cx="3566160" cy="5143500"/>
          </a:xfrm>
          <a:prstGeom prst="rect">
            <a:avLst/>
          </a:prstGeom>
        </p:spPr>
      </p:pic>
      <p:sp>
        <p:nvSpPr>
          <p:cNvPr id="5" name="Žiarivka nad bazénom kruh"/>
          <p:cNvSpPr/>
          <p:nvPr/>
        </p:nvSpPr>
        <p:spPr>
          <a:xfrm>
            <a:off x="457200" y="1371600"/>
            <a:ext cx="548640" cy="54864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6" name="Žiarivka nad bazénom" descr="Žiarivka nad bazénom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874" y="1503274"/>
            <a:ext cx="285293" cy="28529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88720" y="1335024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Žiarivka nad bazénom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bliká a bzučí ako vŕtačka priamo pri uchu</a:t>
            </a:r>
            <a:endParaRPr lang="en-US" sz="1500" dirty="0"/>
          </a:p>
        </p:txBody>
      </p:sp>
      <p:sp>
        <p:nvSpPr>
          <p:cNvPr id="8" name="Píšťalka trénera kruh"/>
          <p:cNvSpPr/>
          <p:nvPr/>
        </p:nvSpPr>
        <p:spPr>
          <a:xfrm>
            <a:off x="457200" y="2121408"/>
            <a:ext cx="548640" cy="54864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9" name="Píšťalka trénera" descr="Píšťalka trénera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874" y="2253082"/>
            <a:ext cx="285293" cy="285293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084832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Píšťalka trénera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 je signál – je to fyzická bolesť</a:t>
            </a:r>
            <a:endParaRPr lang="en-US" sz="1500" dirty="0"/>
          </a:p>
        </p:txBody>
      </p:sp>
      <p:sp>
        <p:nvSpPr>
          <p:cNvPr id="11" name="Pach chlóru kruh"/>
          <p:cNvSpPr/>
          <p:nvPr/>
        </p:nvSpPr>
        <p:spPr>
          <a:xfrm>
            <a:off x="457200" y="2871216"/>
            <a:ext cx="548640" cy="54864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2" name="Pach chlóru" descr="Pach chlóru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874" y="3002890"/>
            <a:ext cx="285293" cy="285293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834640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Pach chlóru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taký silný, že sa nedá myslieť na nič iné</a:t>
            </a:r>
            <a:endParaRPr lang="en-US" sz="1500" dirty="0"/>
          </a:p>
        </p:txBody>
      </p:sp>
      <p:sp>
        <p:nvSpPr>
          <p:cNvPr id="14" name="Cudzí dotyk kruh"/>
          <p:cNvSpPr/>
          <p:nvPr/>
        </p:nvSpPr>
        <p:spPr>
          <a:xfrm>
            <a:off x="457200" y="3621024"/>
            <a:ext cx="548640" cy="54864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5" name="Cudzí dotyk" descr="Cudzí dotyk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874" y="3752698"/>
            <a:ext cx="285293" cy="285293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84448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Cudzí dotyk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náraz, ktorý prišiel bez varovania</a:t>
            </a:r>
            <a:endParaRPr lang="en-US" sz="1500" dirty="0"/>
          </a:p>
        </p:txBody>
      </p:sp>
      <p:sp>
        <p:nvSpPr>
          <p:cNvPr id="17" name="Text 10"/>
          <p:cNvSpPr txBox="1"/>
          <p:nvPr/>
        </p:nvSpPr>
        <p:spPr>
          <a:xfrm>
            <a:off x="457200" y="44348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FFC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 väčšinu športovcov s autizmom toto nie je predstava. Je to realita.</a:t>
            </a:r>
            <a:endParaRPr lang="en-US" sz="1500" dirty="0"/>
          </a:p>
        </p:txBody>
      </p:sp>
      <p:pic>
        <p:nvPicPr>
          <p:cNvPr id="18" name="Zvuk senzorické preťaženi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12480" y="4114800"/>
            <a:ext cx="457200" cy="457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CFCBF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02 · PROBLÉM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Keď šport nie je prístupný, cena je vysoká</a:t>
            </a:r>
            <a:endParaRPr lang="en-US" sz="2800" dirty="0"/>
          </a:p>
        </p:txBody>
      </p:sp>
      <p:pic>
        <p:nvPicPr>
          <p:cNvPr id="4" name="Foto image47.jpg" descr="Plavec Špeciálnych olympiád počas tréningu"/>
          <p:cNvPicPr>
            <a:picLocks noChangeAspect="1"/>
          </p:cNvPicPr>
          <p:nvPr/>
        </p:nvPicPr>
        <p:blipFill>
          <a:blip r:embed="rId3"/>
          <a:srcRect t="11367" b="11367"/>
          <a:stretch/>
        </p:blipFill>
        <p:spPr>
          <a:xfrm>
            <a:off x="0" y="1325880"/>
            <a:ext cx="3291840" cy="38176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3657600" y="132588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E539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160×</a:t>
            </a:r>
            <a:endParaRPr lang="en-US" sz="6000" dirty="0"/>
          </a:p>
        </p:txBody>
      </p:sp>
      <p:sp>
        <p:nvSpPr>
          <p:cNvPr id="6" name="Text 3"/>
          <p:cNvSpPr txBox="1"/>
          <p:nvPr/>
        </p:nvSpPr>
        <p:spPr>
          <a:xfrm>
            <a:off x="3657600" y="224028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vyššie riziko úmrtia utopením u detí s autizmom oproti bežnej detskej populácii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309360" y="132588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3530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vs. 72</a:t>
            </a:r>
            <a:endParaRPr lang="en-US" sz="4400" dirty="0"/>
          </a:p>
        </p:txBody>
      </p:sp>
      <p:sp>
        <p:nvSpPr>
          <p:cNvPr id="8" name="Text 5"/>
          <p:cNvSpPr txBox="1"/>
          <p:nvPr/>
        </p:nvSpPr>
        <p:spPr>
          <a:xfrm>
            <a:off x="6309360" y="224028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rokov – priemerný vek úmrtia ľudí s autizmom vs. bežná populácia; 28 % úmrtí tvorili úrazy</a:t>
            </a:r>
            <a:endParaRPr lang="en-US" sz="1400" dirty="0"/>
          </a:p>
        </p:txBody>
      </p:sp>
      <p:sp>
        <p:nvSpPr>
          <p:cNvPr id="9" name="Odkaz"/>
          <p:cNvSpPr/>
          <p:nvPr/>
        </p:nvSpPr>
        <p:spPr>
          <a:xfrm>
            <a:off x="3657600" y="3520440"/>
            <a:ext cx="5029200" cy="868680"/>
          </a:xfrm>
          <a:prstGeom prst="roundRect">
            <a:avLst>
              <a:gd name="adj" fmla="val 12632"/>
            </a:avLst>
          </a:prstGeom>
          <a:solidFill>
            <a:srgbClr val="F2F0F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3840480" y="3584448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Plávanie pre </a:t>
            </a:r>
            <a:r>
              <a:rPr lang="sk-SK" sz="15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dieťa</a:t>
            </a:r>
            <a:r>
              <a:rPr lang="en-US" sz="15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 </a:t>
            </a:r>
            <a:r>
              <a:rPr lang="en-US" sz="1500" b="1" dirty="0" err="1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autizmom</a:t>
            </a:r>
            <a:r>
              <a:rPr lang="sk-SK" sz="15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</a:t>
            </a:r>
            <a:r>
              <a:rPr lang="en-US" sz="15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</a:t>
            </a:r>
            <a:r>
              <a:rPr lang="sk-SK" sz="15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nevyhnutná </a:t>
            </a:r>
            <a:r>
              <a:rPr lang="en-US" sz="1500" b="1" dirty="0" err="1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zručnosť</a:t>
            </a:r>
            <a:r>
              <a:rPr lang="en-US" sz="15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ktorá zachraňuje život.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3657600" y="45262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Guan &amp; Li, American Journal of Public Health, 2017 (1 367 úmrtí, 1999–2014)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kor blob" descr="/home/claude/build/img/image5.png"/>
          <p:cNvPicPr>
            <a:picLocks noChangeAspect="1"/>
          </p:cNvPicPr>
          <p:nvPr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7315200" y="-1005840"/>
            <a:ext cx="2743200" cy="28803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9144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FC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POCHOPENIE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132588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 nedokážeme odstrániť to, čo ho preťažuje, nikdy neuvidíme, čo dokáže.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24612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Keď dieťa nerobí, neznamená to, že nechce. Znamená to, že nerozumie – alebo ho niečo bolí. Problém nie je v dieťati, ale v podnetoch okolo neho. A podnety vieme zmeniť.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03 · POCHOPENIE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Pohyb funguje – a dáta to potvrdzujú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8016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Metaanalýza 23 randomizovaných štúdií (deti s PAS, pohybové intervencie)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73736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539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+0,67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1755648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problémové správanie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veľký až stredný efekt (SMD)</a:t>
            </a:r>
            <a:endParaRPr lang="en-US" sz="1400" dirty="0"/>
          </a:p>
        </p:txBody>
      </p:sp>
      <p:sp>
        <p:nvSpPr>
          <p:cNvPr id="7" name="Škála"/>
          <p:cNvSpPr/>
          <p:nvPr/>
        </p:nvSpPr>
        <p:spPr>
          <a:xfrm>
            <a:off x="4297680" y="1993392"/>
            <a:ext cx="1280160" cy="219456"/>
          </a:xfrm>
          <a:prstGeom prst="roundRect">
            <a:avLst>
              <a:gd name="adj" fmla="val 50000"/>
            </a:avLst>
          </a:prstGeom>
          <a:solidFill>
            <a:srgbClr val="F2F0FB"/>
          </a:solidFill>
          <a:ln/>
        </p:spPr>
      </p:sp>
      <p:sp>
        <p:nvSpPr>
          <p:cNvPr id="8" name="Efekt"/>
          <p:cNvSpPr/>
          <p:nvPr/>
        </p:nvSpPr>
        <p:spPr>
          <a:xfrm>
            <a:off x="4297680" y="1993392"/>
            <a:ext cx="1072134" cy="219456"/>
          </a:xfrm>
          <a:prstGeom prst="roundRect">
            <a:avLst>
              <a:gd name="adj" fmla="val 50000"/>
            </a:avLst>
          </a:prstGeom>
          <a:solidFill>
            <a:srgbClr val="E5397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7200" y="265176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530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+0,48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828800" y="2670048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motorika a koordinácia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veľký až stredný efekt (SMD)</a:t>
            </a:r>
            <a:endParaRPr lang="en-US" sz="1400" dirty="0"/>
          </a:p>
        </p:txBody>
      </p:sp>
      <p:sp>
        <p:nvSpPr>
          <p:cNvPr id="11" name="Škála"/>
          <p:cNvSpPr/>
          <p:nvPr/>
        </p:nvSpPr>
        <p:spPr>
          <a:xfrm>
            <a:off x="4297680" y="2907792"/>
            <a:ext cx="1280160" cy="219456"/>
          </a:xfrm>
          <a:prstGeom prst="roundRect">
            <a:avLst>
              <a:gd name="adj" fmla="val 50000"/>
            </a:avLst>
          </a:prstGeom>
          <a:solidFill>
            <a:srgbClr val="F2F0FB"/>
          </a:solidFill>
          <a:ln/>
        </p:spPr>
      </p:sp>
      <p:sp>
        <p:nvSpPr>
          <p:cNvPr id="12" name="Efekt"/>
          <p:cNvSpPr/>
          <p:nvPr/>
        </p:nvSpPr>
        <p:spPr>
          <a:xfrm>
            <a:off x="4297680" y="2907792"/>
            <a:ext cx="768096" cy="219456"/>
          </a:xfrm>
          <a:prstGeom prst="roundRect">
            <a:avLst>
              <a:gd name="adj" fmla="val 50000"/>
            </a:avLst>
          </a:prstGeom>
          <a:solidFill>
            <a:srgbClr val="35309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" y="356616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A9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+0,31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3584448"/>
            <a:ext cx="2377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sociálne zručnosti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významné u detí predškolského a školského veku</a:t>
            </a:r>
            <a:endParaRPr lang="en-US" sz="1400" dirty="0"/>
          </a:p>
        </p:txBody>
      </p:sp>
      <p:sp>
        <p:nvSpPr>
          <p:cNvPr id="15" name="Škála"/>
          <p:cNvSpPr/>
          <p:nvPr/>
        </p:nvSpPr>
        <p:spPr>
          <a:xfrm>
            <a:off x="4297680" y="3822192"/>
            <a:ext cx="1280160" cy="219456"/>
          </a:xfrm>
          <a:prstGeom prst="roundRect">
            <a:avLst>
              <a:gd name="adj" fmla="val 50000"/>
            </a:avLst>
          </a:prstGeom>
          <a:solidFill>
            <a:srgbClr val="F2F0FB"/>
          </a:solidFill>
          <a:ln/>
        </p:spPr>
      </p:sp>
      <p:sp>
        <p:nvSpPr>
          <p:cNvPr id="16" name="Efekt"/>
          <p:cNvSpPr/>
          <p:nvPr/>
        </p:nvSpPr>
        <p:spPr>
          <a:xfrm>
            <a:off x="4297680" y="3822192"/>
            <a:ext cx="496062" cy="219456"/>
          </a:xfrm>
          <a:prstGeom prst="roundRect">
            <a:avLst>
              <a:gd name="adj" fmla="val 50000"/>
            </a:avLst>
          </a:prstGeom>
          <a:solidFill>
            <a:srgbClr val="22A9B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57200" y="45262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Wang et al., Frontiers in Pediatrics, 2025</a:t>
            </a:r>
            <a:endParaRPr lang="en-US" sz="1000" dirty="0"/>
          </a:p>
        </p:txBody>
      </p:sp>
      <p:pic>
        <p:nvPicPr>
          <p:cNvPr id="18" name="Foto image44.jpg" descr="Slovenská športovkyňa s medailou na Svetových hrách v Abú Zabí"/>
          <p:cNvPicPr>
            <a:picLocks noChangeAspect="1"/>
          </p:cNvPicPr>
          <p:nvPr/>
        </p:nvPicPr>
        <p:blipFill>
          <a:blip r:embed="rId3"/>
          <a:srcRect t="10556" b="10556"/>
          <a:stretch/>
        </p:blipFill>
        <p:spPr>
          <a:xfrm>
            <a:off x="5943600" y="1280160"/>
            <a:ext cx="2743200" cy="324612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5943600" y="4526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Všetci sa zlepšujeme v tom, čo robíme opakovane.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04 · RIEŠENIE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Krok 1: Skôr než začne tréning/ hodina</a:t>
            </a:r>
            <a:endParaRPr lang="en-US" sz="2800" dirty="0"/>
          </a:p>
        </p:txBody>
      </p:sp>
      <p:sp>
        <p:nvSpPr>
          <p:cNvPr id="4" name="Krok 1"/>
          <p:cNvSpPr/>
          <p:nvPr/>
        </p:nvSpPr>
        <p:spPr>
          <a:xfrm>
            <a:off x="457200" y="1371600"/>
            <a:ext cx="1920240" cy="2240280"/>
          </a:xfrm>
          <a:prstGeom prst="roundRect">
            <a:avLst>
              <a:gd name="adj" fmla="val 5714"/>
            </a:avLst>
          </a:prstGeom>
          <a:solidFill>
            <a:srgbClr val="F2F0FB"/>
          </a:solidFill>
          <a:ln/>
        </p:spPr>
      </p:sp>
      <p:sp>
        <p:nvSpPr>
          <p:cNvPr id="5" name="Neboj sa inakosti kruh"/>
          <p:cNvSpPr/>
          <p:nvPr/>
        </p:nvSpPr>
        <p:spPr>
          <a:xfrm>
            <a:off x="640080" y="1554480"/>
            <a:ext cx="548640" cy="54864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6" name="Neboj sa inakosti" descr="Neboj sa inakost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54" y="1686154"/>
            <a:ext cx="285293" cy="28529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783080" y="1536192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CFCB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240280"/>
            <a:ext cx="1600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Neboj sa inakosti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Strach učiteľa, žiak vycíti skôr než slová.</a:t>
            </a:r>
            <a:endParaRPr lang="en-US" sz="1400" dirty="0"/>
          </a:p>
        </p:txBody>
      </p:sp>
      <p:sp>
        <p:nvSpPr>
          <p:cNvPr id="9" name="Krok 2"/>
          <p:cNvSpPr/>
          <p:nvPr/>
        </p:nvSpPr>
        <p:spPr>
          <a:xfrm>
            <a:off x="2560320" y="1371600"/>
            <a:ext cx="1920240" cy="2240280"/>
          </a:xfrm>
          <a:prstGeom prst="roundRect">
            <a:avLst>
              <a:gd name="adj" fmla="val 5714"/>
            </a:avLst>
          </a:prstGeom>
          <a:solidFill>
            <a:srgbClr val="F2F0FB"/>
          </a:solidFill>
          <a:ln/>
        </p:spPr>
      </p:sp>
      <p:sp>
        <p:nvSpPr>
          <p:cNvPr id="10" name="Hovor s rodičom aj so žiakom kruh"/>
          <p:cNvSpPr/>
          <p:nvPr/>
        </p:nvSpPr>
        <p:spPr>
          <a:xfrm>
            <a:off x="2743200" y="1554480"/>
            <a:ext cx="548640" cy="54864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1" name="Hovor s rodičom aj so žiakom" descr="Hovor s rodičom aj so žiako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4874" y="1686154"/>
            <a:ext cx="285293" cy="285293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886200" y="1536192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CFCB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800" dirty="0"/>
          </a:p>
        </p:txBody>
      </p:sp>
      <p:sp>
        <p:nvSpPr>
          <p:cNvPr id="13" name="Text 9"/>
          <p:cNvSpPr txBox="1"/>
          <p:nvPr/>
        </p:nvSpPr>
        <p:spPr>
          <a:xfrm>
            <a:off x="2743200" y="2240280"/>
            <a:ext cx="1600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Hovor s rodičom aj so žiakom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Rodič bude odpovedať za neho – nechaj hovoriť dieťa.</a:t>
            </a:r>
            <a:endParaRPr lang="en-US" sz="1400" dirty="0"/>
          </a:p>
        </p:txBody>
      </p:sp>
      <p:sp>
        <p:nvSpPr>
          <p:cNvPr id="14" name="Krok 3"/>
          <p:cNvSpPr/>
          <p:nvPr/>
        </p:nvSpPr>
        <p:spPr>
          <a:xfrm>
            <a:off x="4663440" y="1371600"/>
            <a:ext cx="1920240" cy="2240280"/>
          </a:xfrm>
          <a:prstGeom prst="roundRect">
            <a:avLst>
              <a:gd name="adj" fmla="val 5714"/>
            </a:avLst>
          </a:prstGeom>
          <a:solidFill>
            <a:srgbClr val="F2F0FB"/>
          </a:solidFill>
          <a:ln/>
        </p:spPr>
      </p:sp>
      <p:sp>
        <p:nvSpPr>
          <p:cNvPr id="15" name="Zapamätaj si meno kruh"/>
          <p:cNvSpPr/>
          <p:nvPr/>
        </p:nvSpPr>
        <p:spPr>
          <a:xfrm>
            <a:off x="4846320" y="1554480"/>
            <a:ext cx="548640" cy="54864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6" name="Zapamätaj si meno" descr="Zapamätaj si men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7994" y="1686154"/>
            <a:ext cx="285293" cy="285293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989320" y="1536192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CFCB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800" dirty="0"/>
          </a:p>
        </p:txBody>
      </p:sp>
      <p:sp>
        <p:nvSpPr>
          <p:cNvPr id="18" name="Text 13"/>
          <p:cNvSpPr txBox="1"/>
          <p:nvPr/>
        </p:nvSpPr>
        <p:spPr>
          <a:xfrm>
            <a:off x="4846320" y="2240280"/>
            <a:ext cx="1600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Zapamätaj si meno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Také, ktoré používa on – nemusí byť to z občianskeho preukazu.</a:t>
            </a:r>
            <a:endParaRPr lang="en-US" sz="1400" dirty="0"/>
          </a:p>
        </p:txBody>
      </p:sp>
      <p:sp>
        <p:nvSpPr>
          <p:cNvPr id="19" name="Krok 4"/>
          <p:cNvSpPr/>
          <p:nvPr/>
        </p:nvSpPr>
        <p:spPr>
          <a:xfrm>
            <a:off x="6766560" y="1371600"/>
            <a:ext cx="1920240" cy="2240280"/>
          </a:xfrm>
          <a:prstGeom prst="roundRect">
            <a:avLst>
              <a:gd name="adj" fmla="val 5714"/>
            </a:avLst>
          </a:prstGeom>
          <a:solidFill>
            <a:srgbClr val="F2F0FB"/>
          </a:solidFill>
          <a:ln/>
        </p:spPr>
      </p:sp>
      <p:sp>
        <p:nvSpPr>
          <p:cNvPr id="20" name="Poznaj, čo má rád kruh"/>
          <p:cNvSpPr/>
          <p:nvPr/>
        </p:nvSpPr>
        <p:spPr>
          <a:xfrm>
            <a:off x="6949440" y="1554480"/>
            <a:ext cx="548640" cy="54864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21" name="Poznaj, čo má rád" descr="Poznaj, čo má rá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1114" y="1686154"/>
            <a:ext cx="285293" cy="285293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8092440" y="1536192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CFCB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800" dirty="0"/>
          </a:p>
        </p:txBody>
      </p:sp>
      <p:sp>
        <p:nvSpPr>
          <p:cNvPr id="23" name="Text 17"/>
          <p:cNvSpPr txBox="1"/>
          <p:nvPr/>
        </p:nvSpPr>
        <p:spPr>
          <a:xfrm>
            <a:off x="6949440" y="2240280"/>
            <a:ext cx="1600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Poznaj, čo má rád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Jedlo, filmy, stromy, vleky… to je tvoj motivačný kľúč.</a:t>
            </a:r>
            <a:endParaRPr lang="en-US" sz="1400" dirty="0"/>
          </a:p>
        </p:txBody>
      </p:sp>
      <p:sp>
        <p:nvSpPr>
          <p:cNvPr id="24" name="Rodič"/>
          <p:cNvSpPr/>
          <p:nvPr/>
        </p:nvSpPr>
        <p:spPr>
          <a:xfrm>
            <a:off x="457200" y="3840480"/>
            <a:ext cx="8229600" cy="777240"/>
          </a:xfrm>
          <a:prstGeom prst="roundRect">
            <a:avLst>
              <a:gd name="adj" fmla="val 14118"/>
            </a:avLst>
          </a:prstGeom>
          <a:solidFill>
            <a:srgbClr val="35309A"/>
          </a:solidFill>
          <a:ln/>
        </p:spPr>
      </p:sp>
      <p:sp>
        <p:nvSpPr>
          <p:cNvPr id="25" name="Text 19"/>
          <p:cNvSpPr txBox="1"/>
          <p:nvPr/>
        </p:nvSpPr>
        <p:spPr>
          <a:xfrm>
            <a:off x="685800" y="388620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C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Rodič je partner: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zisti jeho športové návyky, vysvetli, prečo nebude na tréningu, informuj ho krok po kroku – a daj mu pocit, že veríš v jeho dieťa.</a:t>
            </a:r>
            <a:endParaRPr lang="en-US" sz="14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04 · RIEŠENIE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Krok 2: Nájdi spúšťač a uprav prostredie</a:t>
            </a:r>
            <a:endParaRPr lang="en-US" sz="2800" dirty="0"/>
          </a:p>
        </p:txBody>
      </p:sp>
      <p:pic>
        <p:nvPicPr>
          <p:cNvPr id="4" name="Schéma zmyslov" descr="Schéma ôsmich zmyslov okolo mozg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3017520" cy="30175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3840480" y="137160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E539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4434840" y="1389888"/>
            <a:ext cx="4251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 </a:t>
            </a:r>
            <a:r>
              <a:rPr lang="en-US" sz="1400" b="1" dirty="0" err="1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prvým</a:t>
            </a: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tréningom</a:t>
            </a:r>
            <a:r>
              <a:rPr lang="sk-SK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/hodinou</a:t>
            </a: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</a:t>
            </a: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prejdite spolu priestor: šatňa, svetlo, akustika, pachy. Pozorujte, na čo reaguje.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840480" y="2139696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E539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4434840" y="2157984"/>
            <a:ext cx="4251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Zmapuj spúšťače – </a:t>
            </a: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čo konkrétne spôsobuje preťaženie – a čo ho naopak upokojuje.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3840480" y="2907792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E539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4434840" y="2926080"/>
            <a:ext cx="4251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Daj mu kontrolu – </a:t>
            </a: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nech si sám nastaví zvuk, svetlo, miesto. Možnosť voľby znižuje úzkosť.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3840480" y="3675888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E539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4434840" y="3694176"/>
            <a:ext cx="4251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Bezpečný ostrov – </a:t>
            </a: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tiché miesto, kam sa môže kedykoľvek stiahnuť – a potom sa vrátiť.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04 · RIEŠENIE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Krok 3: Komunikácia, ktorá nebolí</a:t>
            </a:r>
            <a:endParaRPr lang="en-US" sz="2800" dirty="0"/>
          </a:p>
        </p:txBody>
      </p:sp>
      <p:sp>
        <p:nvSpPr>
          <p:cNvPr id="4" name="NO GO"/>
          <p:cNvSpPr/>
          <p:nvPr/>
        </p:nvSpPr>
        <p:spPr>
          <a:xfrm>
            <a:off x="457200" y="1371600"/>
            <a:ext cx="3291840" cy="3200400"/>
          </a:xfrm>
          <a:prstGeom prst="roundRect">
            <a:avLst>
              <a:gd name="adj" fmla="val 3429"/>
            </a:avLst>
          </a:prstGeom>
          <a:solidFill>
            <a:srgbClr val="FDE7EF"/>
          </a:solidFill>
          <a:ln/>
        </p:spPr>
      </p:sp>
      <p:sp>
        <p:nvSpPr>
          <p:cNvPr id="5" name="NO GO kruh"/>
          <p:cNvSpPr/>
          <p:nvPr/>
        </p:nvSpPr>
        <p:spPr>
          <a:xfrm>
            <a:off x="685800" y="1572768"/>
            <a:ext cx="502920" cy="50292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6" name="NO GO" descr="NO 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01" y="1693469"/>
            <a:ext cx="261518" cy="26151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25880" y="157276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539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GO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24028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Sarkazmus a irónia – berie slová doslova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Časový tlak a stopky bez prípravy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Nevyslovené emócie a „čítanie z tváre“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Ľútosť namiesto trénovania</a:t>
            </a:r>
            <a:endParaRPr lang="en-US" sz="1400" dirty="0"/>
          </a:p>
        </p:txBody>
      </p:sp>
      <p:sp>
        <p:nvSpPr>
          <p:cNvPr id="9" name="HELP"/>
          <p:cNvSpPr/>
          <p:nvPr/>
        </p:nvSpPr>
        <p:spPr>
          <a:xfrm>
            <a:off x="4023360" y="1371600"/>
            <a:ext cx="4663440" cy="3200400"/>
          </a:xfrm>
          <a:prstGeom prst="roundRect">
            <a:avLst>
              <a:gd name="adj" fmla="val 3429"/>
            </a:avLst>
          </a:prstGeom>
          <a:solidFill>
            <a:srgbClr val="F2F0FB"/>
          </a:solidFill>
          <a:ln/>
        </p:spPr>
      </p:sp>
      <p:sp>
        <p:nvSpPr>
          <p:cNvPr id="10" name="HELP kruh"/>
          <p:cNvSpPr/>
          <p:nvPr/>
        </p:nvSpPr>
        <p:spPr>
          <a:xfrm>
            <a:off x="4251960" y="1572768"/>
            <a:ext cx="502920" cy="502920"/>
          </a:xfrm>
          <a:prstGeom prst="ellipse">
            <a:avLst/>
          </a:prstGeom>
          <a:solidFill>
            <a:srgbClr val="35309A"/>
          </a:solidFill>
          <a:ln/>
        </p:spPr>
      </p:sp>
      <p:pic>
        <p:nvPicPr>
          <p:cNvPr id="11" name="HELP" descr="HEL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2661" y="1693469"/>
            <a:ext cx="261518" cy="26151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892040" y="157276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3530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</a:t>
            </a:r>
            <a:endParaRPr lang="en-US" sz="2200" dirty="0"/>
          </a:p>
        </p:txBody>
      </p:sp>
      <p:sp>
        <p:nvSpPr>
          <p:cNvPr id="13" name="Text 9"/>
          <p:cNvSpPr txBox="1"/>
          <p:nvPr/>
        </p:nvSpPr>
        <p:spPr>
          <a:xfrm>
            <a:off x="4251960" y="2240280"/>
            <a:ext cx="21488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Slúchadlá, tichá hudba v pozadí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Emócie pomenuj nahlas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Vizuálne ukážky a obrázky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Viac času na vysvetlenie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6446520" y="2240280"/>
            <a:ext cx="21488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Tiché a bezpečné miesto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výber z dvoch možností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Návrat k obľúbenej aktivite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Správna diagnostika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04 · RIEŠENIE · KOMUNIKÁCIA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Sarkazmus na telesnej: čo dieťa počuje</a:t>
            </a:r>
            <a:endParaRPr lang="en-US" sz="2800" dirty="0"/>
          </a:p>
        </p:txBody>
      </p:sp>
      <p:graphicFrame>
        <p:nvGraphicFramePr>
          <p:cNvPr id="21" name="Tabuľka sarkazmu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352869"/>
              </p:ext>
            </p:extLst>
          </p:nvPr>
        </p:nvGraphicFramePr>
        <p:xfrm>
          <a:off x="457200" y="1280160"/>
          <a:ext cx="8229600" cy="2907792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Čo povieme (sarkazmus)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309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Čo dieťa počuje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309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Povedzte radšej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30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E539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 pomalom behu: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E539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„No super, ešte pomalšie to nešlo?“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0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i="1" dirty="0">
                          <a:solidFill>
                            <a:srgbClr val="1F1B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„Bolo to super. Nabudúce pobežím ešte pomalšie.“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0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3530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„Obehol si celý okruh. Teraz skús bežať rýchlejšie až po čiaru.“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0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E539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Lopta letí vedľa koša: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E539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„Výborne, presne vedľa!“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i="1" dirty="0">
                          <a:solidFill>
                            <a:srgbClr val="1F1B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„Urobil som to výborne.“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3530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„Lopta išla vedľa. Mier </a:t>
                      </a:r>
                      <a:r>
                        <a:rPr lang="en-US" sz="1200" b="1" dirty="0" err="1">
                          <a:solidFill>
                            <a:srgbClr val="3530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</a:t>
                      </a:r>
                      <a:r>
                        <a:rPr lang="en-US" sz="1200" b="1" dirty="0">
                          <a:solidFill>
                            <a:srgbClr val="3530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sk-SK" sz="1200" b="1" dirty="0">
                          <a:solidFill>
                            <a:srgbClr val="3530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značku</a:t>
                      </a:r>
                      <a:r>
                        <a:rPr lang="en-US" sz="1200" b="1" dirty="0">
                          <a:solidFill>
                            <a:srgbClr val="3530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nad košom.“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E539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Žiak sa zdržiava: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E539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„Kľudne si sadni, veď máme času dosť.“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0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i="1" dirty="0">
                          <a:solidFill>
                            <a:srgbClr val="1F1B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Sadne si na lavičku.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0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3530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„Postav sa na čiaru. Začíname hneď teraz.“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0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E539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Dobehne posledný: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E539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„Ty si nám ale rýchlik!“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i="1" dirty="0">
                          <a:solidFill>
                            <a:srgbClr val="1F1B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„Som najrýchlejší.“ Alebo cíti výsmech, ale nerozumie mu.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3530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„Dobehol si do cieľa. Nabudúce </a:t>
                      </a:r>
                      <a:r>
                        <a:rPr lang="en-US" sz="1200" b="1" dirty="0" err="1">
                          <a:solidFill>
                            <a:srgbClr val="3530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</a:t>
                      </a:r>
                      <a:r>
                        <a:rPr lang="en-US" sz="1200" b="1" dirty="0">
                          <a:solidFill>
                            <a:srgbClr val="3530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sk-SK" sz="1200" b="1" dirty="0">
                          <a:solidFill>
                            <a:srgbClr val="3530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r>
                        <a:rPr lang="en-US" sz="1200" b="1" dirty="0" err="1">
                          <a:solidFill>
                            <a:srgbClr val="3530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acvičíme</a:t>
                      </a:r>
                      <a:r>
                        <a:rPr lang="en-US" sz="1200" b="1" dirty="0">
                          <a:solidFill>
                            <a:srgbClr val="35309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rýchly štart.“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Pravidlo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35309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4361688"/>
            <a:ext cx="7863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C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Pravidlo: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povedz, čo vidíš, a povedz, čo má urobiť. Doslovne, krátko, pokojne.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04 · RIEŠENIE · KOMUNIKÁCIA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Metafory na ihrisku: doslova pochopené</a:t>
            </a:r>
            <a:endParaRPr lang="en-US" sz="2800" dirty="0"/>
          </a:p>
        </p:txBody>
      </p:sp>
      <p:sp>
        <p:nvSpPr>
          <p:cNvPr id="4" name="Metafora 1"/>
          <p:cNvSpPr/>
          <p:nvPr/>
        </p:nvSpPr>
        <p:spPr>
          <a:xfrm>
            <a:off x="457200" y="1280160"/>
            <a:ext cx="2615184" cy="1444752"/>
          </a:xfrm>
          <a:prstGeom prst="roundRect">
            <a:avLst>
              <a:gd name="adj" fmla="val 7595"/>
            </a:avLst>
          </a:prstGeom>
          <a:solidFill>
            <a:srgbClr val="F2F0FB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21792" y="1371600"/>
            <a:ext cx="2331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„Bež ako vietor!“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21792" y="173736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Pochopí: </a:t>
            </a:r>
            <a:r>
              <a:rPr lang="en-US" sz="1200" i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môžem byť vietor?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Povedz: Bež čo najrýchlejšie až ku kužeľu.</a:t>
            </a:r>
            <a:endParaRPr lang="en-US" sz="1200" dirty="0"/>
          </a:p>
        </p:txBody>
      </p:sp>
      <p:sp>
        <p:nvSpPr>
          <p:cNvPr id="7" name="Metafora 2"/>
          <p:cNvSpPr/>
          <p:nvPr/>
        </p:nvSpPr>
        <p:spPr>
          <a:xfrm>
            <a:off x="3264408" y="1280160"/>
            <a:ext cx="2615184" cy="1444752"/>
          </a:xfrm>
          <a:prstGeom prst="roundRect">
            <a:avLst>
              <a:gd name="adj" fmla="val 7595"/>
            </a:avLst>
          </a:prstGeom>
          <a:solidFill>
            <a:srgbClr val="F2F0F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429000" y="1371600"/>
            <a:ext cx="2331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„Hlavu hore!“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3429000" y="173736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Pochopí: </a:t>
            </a:r>
            <a:r>
              <a:rPr lang="en-US" sz="1200" i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Zdvihne bradu a pozerá do stropu.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Povedz: Nevadí. Skúsime to ešte raz.</a:t>
            </a:r>
            <a:endParaRPr lang="en-US" sz="1200" dirty="0"/>
          </a:p>
        </p:txBody>
      </p:sp>
      <p:sp>
        <p:nvSpPr>
          <p:cNvPr id="10" name="Metafora 3"/>
          <p:cNvSpPr/>
          <p:nvPr/>
        </p:nvSpPr>
        <p:spPr>
          <a:xfrm>
            <a:off x="6071616" y="1280160"/>
            <a:ext cx="2615184" cy="1444752"/>
          </a:xfrm>
          <a:prstGeom prst="roundRect">
            <a:avLst>
              <a:gd name="adj" fmla="val 7595"/>
            </a:avLst>
          </a:prstGeom>
          <a:solidFill>
            <a:srgbClr val="F2F0F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236208" y="1371600"/>
            <a:ext cx="2331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„Prilep sa na súpera!“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236208" y="173736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Pochopí: </a:t>
            </a:r>
            <a:r>
              <a:rPr lang="en-US" sz="1200" i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Chytí súpera a drží sa ho.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Povedz: Stoj krok od Jan</a:t>
            </a:r>
            <a:r>
              <a:rPr lang="sk-SK" sz="12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r>
              <a:rPr lang="en-US" sz="12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 choď, kam ide on.</a:t>
            </a:r>
            <a:endParaRPr lang="en-US" sz="1200" dirty="0"/>
          </a:p>
        </p:txBody>
      </p:sp>
      <p:sp>
        <p:nvSpPr>
          <p:cNvPr id="13" name="Metafora 4"/>
          <p:cNvSpPr/>
          <p:nvPr/>
        </p:nvSpPr>
        <p:spPr>
          <a:xfrm>
            <a:off x="457200" y="2852928"/>
            <a:ext cx="2615184" cy="1444752"/>
          </a:xfrm>
          <a:prstGeom prst="roundRect">
            <a:avLst>
              <a:gd name="adj" fmla="val 7595"/>
            </a:avLst>
          </a:prstGeom>
          <a:solidFill>
            <a:srgbClr val="F2F0F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21792" y="2944368"/>
            <a:ext cx="2331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„Zlom väz!“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21792" y="3310128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Pochopí: </a:t>
            </a:r>
            <a:r>
              <a:rPr lang="en-US" sz="1200" i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Zľakne sa, že si ublíži.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Povedz: Veľa šťastia, zvládneš to.</a:t>
            </a:r>
            <a:endParaRPr lang="en-US" sz="1200" dirty="0"/>
          </a:p>
        </p:txBody>
      </p:sp>
      <p:sp>
        <p:nvSpPr>
          <p:cNvPr id="16" name="Metafora 5"/>
          <p:cNvSpPr/>
          <p:nvPr/>
        </p:nvSpPr>
        <p:spPr>
          <a:xfrm>
            <a:off x="3264408" y="2852928"/>
            <a:ext cx="2615184" cy="1444752"/>
          </a:xfrm>
          <a:prstGeom prst="roundRect">
            <a:avLst>
              <a:gd name="adj" fmla="val 7595"/>
            </a:avLst>
          </a:prstGeom>
          <a:solidFill>
            <a:srgbClr val="F2F0F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3429000" y="2944368"/>
            <a:ext cx="2331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„Nespi!“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3429000" y="3310128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Pochopí: </a:t>
            </a:r>
            <a:r>
              <a:rPr lang="en-US" sz="1200" i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„Ja predsa nespím.“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Povedz: Teraz bež k lopte.</a:t>
            </a:r>
            <a:endParaRPr lang="en-US" sz="1200" dirty="0"/>
          </a:p>
        </p:txBody>
      </p:sp>
      <p:sp>
        <p:nvSpPr>
          <p:cNvPr id="19" name="Metafora 6"/>
          <p:cNvSpPr/>
          <p:nvPr/>
        </p:nvSpPr>
        <p:spPr>
          <a:xfrm>
            <a:off x="6071616" y="2852928"/>
            <a:ext cx="2615184" cy="1444752"/>
          </a:xfrm>
          <a:prstGeom prst="roundRect">
            <a:avLst>
              <a:gd name="adj" fmla="val 7595"/>
            </a:avLst>
          </a:prstGeom>
          <a:solidFill>
            <a:srgbClr val="F2F0F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236208" y="2944368"/>
            <a:ext cx="2331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„Daj do toho srdce!“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6236208" y="3310128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Pochopí: </a:t>
            </a:r>
            <a:r>
              <a:rPr lang="en-US" sz="1200" i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dám srdce do lopty?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353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Povedz: Kopni loptu čo najsilnejšie.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4498848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Metaanalýza 41 štúdií: ľudia s autizmom chápu obrazný jazyk výrazne horšie ako rovesníci (Hedges g = −0,57; Kalandadze et al., 2018).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04 · RIEŠENIE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Krok 4: Pravidlá zachovaj, metodiku rozkúskuj</a:t>
            </a:r>
            <a:endParaRPr lang="en-US" sz="2800" dirty="0"/>
          </a:p>
        </p:txBody>
      </p:sp>
      <p:pic>
        <p:nvPicPr>
          <p:cNvPr id="4" name="Foto image61.jpg" descr="Chlapec na vozíku počas programu motorických zručností"/>
          <p:cNvPicPr>
            <a:picLocks noChangeAspect="1"/>
          </p:cNvPicPr>
          <p:nvPr/>
        </p:nvPicPr>
        <p:blipFill>
          <a:blip r:embed="rId3"/>
          <a:srcRect l="13352" r="13352"/>
          <a:stretch/>
        </p:blipFill>
        <p:spPr>
          <a:xfrm>
            <a:off x="457200" y="1371600"/>
            <a:ext cx="1965960" cy="1508760"/>
          </a:xfrm>
          <a:prstGeom prst="rect">
            <a:avLst/>
          </a:prstGeom>
        </p:spPr>
      </p:pic>
      <p:pic>
        <p:nvPicPr>
          <p:cNvPr id="5" name="Foto image64.jpg" descr="Dieťa hrá s loptou"/>
          <p:cNvPicPr>
            <a:picLocks noChangeAspect="1"/>
          </p:cNvPicPr>
          <p:nvPr/>
        </p:nvPicPr>
        <p:blipFill>
          <a:blip r:embed="rId4"/>
          <a:srcRect l="13352" r="13352"/>
          <a:stretch/>
        </p:blipFill>
        <p:spPr>
          <a:xfrm>
            <a:off x="2560320" y="1371600"/>
            <a:ext cx="1965960" cy="1508760"/>
          </a:xfrm>
          <a:prstGeom prst="rect">
            <a:avLst/>
          </a:prstGeom>
        </p:spPr>
      </p:pic>
      <p:pic>
        <p:nvPicPr>
          <p:cNvPr id="6" name="Foto image62.jpg" descr="Tréning basketbalu na vozíku"/>
          <p:cNvPicPr>
            <a:picLocks noChangeAspect="1"/>
          </p:cNvPicPr>
          <p:nvPr/>
        </p:nvPicPr>
        <p:blipFill>
          <a:blip r:embed="rId5"/>
          <a:srcRect t="21330" b="21330"/>
          <a:stretch/>
        </p:blipFill>
        <p:spPr>
          <a:xfrm>
            <a:off x="457200" y="3017520"/>
            <a:ext cx="4069080" cy="1554480"/>
          </a:xfrm>
          <a:prstGeom prst="rect">
            <a:avLst/>
          </a:prstGeom>
        </p:spPr>
      </p:pic>
      <p:sp>
        <p:nvSpPr>
          <p:cNvPr id="7" name="Vychádzaj z medzinárodných pravidiel kruh"/>
          <p:cNvSpPr/>
          <p:nvPr/>
        </p:nvSpPr>
        <p:spPr>
          <a:xfrm>
            <a:off x="4800600" y="1371600"/>
            <a:ext cx="457200" cy="457200"/>
          </a:xfrm>
          <a:prstGeom prst="ellipse">
            <a:avLst/>
          </a:prstGeom>
          <a:solidFill>
            <a:srgbClr val="35309A"/>
          </a:solidFill>
          <a:ln/>
        </p:spPr>
      </p:sp>
      <p:pic>
        <p:nvPicPr>
          <p:cNvPr id="8" name="Vychádzaj z medzinárodných pravidiel" descr="Vychádzaj z medzinárodných pravidiel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0328" y="1481328"/>
            <a:ext cx="237744" cy="237744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5394960" y="1316736"/>
            <a:ext cx="3291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Vychádzaj z medzinárodných pravidiel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Nemodifikuj, čo nie je nevyhnutné. Štartovú pištoľ či píšťalku nevyhadzuj – pripravuj na ne športovca.</a:t>
            </a:r>
            <a:endParaRPr lang="en-US" sz="1400" dirty="0"/>
          </a:p>
        </p:txBody>
      </p:sp>
      <p:sp>
        <p:nvSpPr>
          <p:cNvPr id="10" name="Upravuj obťažnosť, nie šport kruh"/>
          <p:cNvSpPr/>
          <p:nvPr/>
        </p:nvSpPr>
        <p:spPr>
          <a:xfrm>
            <a:off x="4800600" y="2450592"/>
            <a:ext cx="457200" cy="457200"/>
          </a:xfrm>
          <a:prstGeom prst="ellipse">
            <a:avLst/>
          </a:prstGeom>
          <a:solidFill>
            <a:srgbClr val="35309A"/>
          </a:solidFill>
          <a:ln/>
        </p:spPr>
      </p:sp>
      <p:pic>
        <p:nvPicPr>
          <p:cNvPr id="11" name="Upravuj obťažnosť, nie šport" descr="Upravuj obťažnosť, nie špo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0328" y="2560320"/>
            <a:ext cx="237744" cy="237744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5394960" y="2395728"/>
            <a:ext cx="3291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Upravuj obťažnosť, nie šport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Súťaže v zručnostiach, MATP a program Mladí športovci.</a:t>
            </a:r>
            <a:endParaRPr lang="en-US" sz="1400" dirty="0"/>
          </a:p>
        </p:txBody>
      </p:sp>
      <p:sp>
        <p:nvSpPr>
          <p:cNvPr id="13" name="Malé kroky, žiadne abstraktné čísla kruh"/>
          <p:cNvSpPr/>
          <p:nvPr/>
        </p:nvSpPr>
        <p:spPr>
          <a:xfrm>
            <a:off x="4800600" y="3529584"/>
            <a:ext cx="457200" cy="457200"/>
          </a:xfrm>
          <a:prstGeom prst="ellipse">
            <a:avLst/>
          </a:prstGeom>
          <a:solidFill>
            <a:srgbClr val="35309A"/>
          </a:solidFill>
          <a:ln/>
        </p:spPr>
      </p:sp>
      <p:pic>
        <p:nvPicPr>
          <p:cNvPr id="14" name="Malé kroky, žiadne abstraktné čísla" descr="Malé kroky, žiadne abstraktné čísla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328" y="3639312"/>
            <a:ext cx="237744" cy="237744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5394960" y="3474720"/>
            <a:ext cx="3291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Malé kroky, žiadne abstraktné čísla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„25 metrov“ nič neznamená. „Po žltú bójku“ áno. „Prečítame po stranu s obrázkom.“ „Na obed pôjdeme, keď bude táto ručička tu.“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00600" y="4526280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E53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Zostaňte trénerom – neľutujte!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2"/>
                </a:solidFill>
              </a:rPr>
              <a:t>04 · RIEŠENIE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 ste v tom sami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37160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C2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~6 mil.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0574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športovcov a Unified partnerov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2560320" y="137160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C2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2560320" y="20574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krajín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663440" y="137160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C2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330 000+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20574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trénerov, 46 % žien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766560" y="137160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C2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mil.+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6766560" y="20574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zdravotných vyšetrení Healthy Athletes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26517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B9B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Olympics International, 2024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3108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Každý tréner/ učiteľ Špeciálnych olympiád by mal ovládať:</a:t>
            </a:r>
            <a:endParaRPr lang="en-US" sz="1500" dirty="0"/>
          </a:p>
        </p:txBody>
      </p:sp>
      <p:sp>
        <p:nvSpPr>
          <p:cNvPr id="14" name="Komunikačný manuál"/>
          <p:cNvSpPr/>
          <p:nvPr/>
        </p:nvSpPr>
        <p:spPr>
          <a:xfrm>
            <a:off x="457200" y="3566160"/>
            <a:ext cx="2615184" cy="868680"/>
          </a:xfrm>
          <a:prstGeom prst="roundRect">
            <a:avLst>
              <a:gd name="adj" fmla="val 12632"/>
            </a:avLst>
          </a:prstGeom>
          <a:solidFill>
            <a:srgbClr val="4A44B5"/>
          </a:solidFill>
          <a:ln/>
        </p:spPr>
      </p:sp>
      <p:sp>
        <p:nvSpPr>
          <p:cNvPr id="15" name="Komunikačný manuál kruh"/>
          <p:cNvSpPr/>
          <p:nvPr/>
        </p:nvSpPr>
        <p:spPr>
          <a:xfrm>
            <a:off x="640080" y="3749040"/>
            <a:ext cx="502920" cy="50292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16" name="Komunikačný manuál" descr="Komunikačný manuá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81" y="3869741"/>
            <a:ext cx="261518" cy="261518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1280160" y="361188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Komunikačný manuál</a:t>
            </a:r>
            <a:endParaRPr lang="en-US" sz="1500" dirty="0"/>
          </a:p>
        </p:txBody>
      </p:sp>
      <p:sp>
        <p:nvSpPr>
          <p:cNvPr id="18" name="Etický kódex"/>
          <p:cNvSpPr/>
          <p:nvPr/>
        </p:nvSpPr>
        <p:spPr>
          <a:xfrm>
            <a:off x="3264408" y="3566160"/>
            <a:ext cx="2615184" cy="868680"/>
          </a:xfrm>
          <a:prstGeom prst="roundRect">
            <a:avLst>
              <a:gd name="adj" fmla="val 12632"/>
            </a:avLst>
          </a:prstGeom>
          <a:solidFill>
            <a:srgbClr val="4A44B5"/>
          </a:solidFill>
          <a:ln/>
        </p:spPr>
      </p:sp>
      <p:sp>
        <p:nvSpPr>
          <p:cNvPr id="19" name="Etický kódex kruh"/>
          <p:cNvSpPr/>
          <p:nvPr/>
        </p:nvSpPr>
        <p:spPr>
          <a:xfrm>
            <a:off x="3447288" y="3749040"/>
            <a:ext cx="502920" cy="50292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20" name="Etický kódex" descr="Etický kódex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7989" y="3869741"/>
            <a:ext cx="261518" cy="261518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4087368" y="361188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Etický kódex</a:t>
            </a:r>
            <a:endParaRPr lang="en-US" sz="1500" dirty="0"/>
          </a:p>
        </p:txBody>
      </p:sp>
      <p:sp>
        <p:nvSpPr>
          <p:cNvPr id="22" name="Safeguarding"/>
          <p:cNvSpPr/>
          <p:nvPr/>
        </p:nvSpPr>
        <p:spPr>
          <a:xfrm>
            <a:off x="6071616" y="3566160"/>
            <a:ext cx="2615184" cy="868680"/>
          </a:xfrm>
          <a:prstGeom prst="roundRect">
            <a:avLst>
              <a:gd name="adj" fmla="val 12632"/>
            </a:avLst>
          </a:prstGeom>
          <a:solidFill>
            <a:srgbClr val="4A44B5"/>
          </a:solidFill>
          <a:ln/>
        </p:spPr>
      </p:sp>
      <p:sp>
        <p:nvSpPr>
          <p:cNvPr id="23" name="Safeguarding kruh"/>
          <p:cNvSpPr/>
          <p:nvPr/>
        </p:nvSpPr>
        <p:spPr>
          <a:xfrm>
            <a:off x="6254496" y="3749040"/>
            <a:ext cx="502920" cy="502920"/>
          </a:xfrm>
          <a:prstGeom prst="ellipse">
            <a:avLst/>
          </a:prstGeom>
          <a:solidFill>
            <a:srgbClr val="E5397A"/>
          </a:solidFill>
          <a:ln/>
        </p:spPr>
      </p:sp>
      <p:pic>
        <p:nvPicPr>
          <p:cNvPr id="24" name="Safeguarding" descr="Safeguardi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5197" y="3869741"/>
            <a:ext cx="261518" cy="26151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6894576" y="361188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Safeguarding</a:t>
            </a:r>
            <a:endParaRPr lang="en-US" sz="15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CFCBF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05 · ZÁVER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Čo dostanete späť</a:t>
            </a:r>
            <a:endParaRPr lang="en-US" sz="2800" dirty="0"/>
          </a:p>
        </p:txBody>
      </p:sp>
      <p:pic>
        <p:nvPicPr>
          <p:cNvPr id="4" name="Video rozhovor so športovco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" y="1371600"/>
            <a:ext cx="4937760" cy="27797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422452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Rozhovor so športovcom Špeciálnych olympiád (video, 14 s)</a:t>
            </a:r>
            <a:endParaRPr lang="en-US" sz="1000" dirty="0"/>
          </a:p>
        </p:txBody>
      </p:sp>
      <p:sp>
        <p:nvSpPr>
          <p:cNvPr id="6" name="Citát"/>
          <p:cNvSpPr/>
          <p:nvPr/>
        </p:nvSpPr>
        <p:spPr>
          <a:xfrm>
            <a:off x="5669280" y="1371600"/>
            <a:ext cx="3017520" cy="2779776"/>
          </a:xfrm>
          <a:prstGeom prst="roundRect">
            <a:avLst>
              <a:gd name="adj" fmla="val 3947"/>
            </a:avLst>
          </a:prstGeom>
          <a:solidFill>
            <a:srgbClr val="35309A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5897880" y="10972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C2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</a:t>
            </a:r>
            <a:endParaRPr lang="en-US" sz="6000" dirty="0"/>
          </a:p>
        </p:txBody>
      </p:sp>
      <p:sp>
        <p:nvSpPr>
          <p:cNvPr id="8" name="Text 5"/>
          <p:cNvSpPr txBox="1"/>
          <p:nvPr/>
        </p:nvSpPr>
        <p:spPr>
          <a:xfrm>
            <a:off x="5897880" y="2148840"/>
            <a:ext cx="2606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 budeš správny tréner/ učiteľ, športovec/ žiak ti to všetko vráti – cez pocity, vďaku a jedinečný vzťah.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 image63.jpg" descr="Trénerka objíma športovkyňu"/>
          <p:cNvPicPr>
            <a:picLocks noChangeAspect="1"/>
          </p:cNvPicPr>
          <p:nvPr/>
        </p:nvPicPr>
        <p:blipFill>
          <a:blip r:embed="rId3"/>
          <a:srcRect l="23942" r="23942"/>
          <a:stretch/>
        </p:blipFill>
        <p:spPr>
          <a:xfrm>
            <a:off x="5120640" y="0"/>
            <a:ext cx="402336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1148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FC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ZÁVER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731520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Zajtra na tréningu/ na hodine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78308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E539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178308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Spoznaj </a:t>
            </a:r>
            <a:r>
              <a:rPr lang="en-US" sz="15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meno, záľuby a </a:t>
            </a:r>
            <a:r>
              <a:rPr lang="en-US" sz="1500" b="1" u="sng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spúšťače dieťaťa</a:t>
            </a:r>
            <a:endParaRPr lang="en-US" sz="1500" b="1" u="sng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2404872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E539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4872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Uprav </a:t>
            </a:r>
            <a:r>
              <a:rPr lang="en-US" sz="15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prostredie skôr, než začneš meniť dieťa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3026664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E539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6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026664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 mu </a:t>
            </a:r>
            <a:r>
              <a:rPr lang="en-US" sz="1500" dirty="0">
                <a:solidFill>
                  <a:srgbClr val="DCD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nedávaj mu neúspech dopredu najavo</a:t>
            </a:r>
            <a:endParaRPr lang="en-US" sz="1500" dirty="0"/>
          </a:p>
        </p:txBody>
      </p:sp>
      <p:pic>
        <p:nvPicPr>
          <p:cNvPr id="11" name="Šport je cesta inklúzie" descr="Šport je tá najkrajšia a najľahšia cesta inklúzie – Eva, Špeciálne olympiády Slovensk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794760"/>
            <a:ext cx="3291840" cy="10972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840480" y="452628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C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#SMESPECIAL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2560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ZDROJE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57200" y="53035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Výskumy a dáta použité v prezentácii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325880"/>
            <a:ext cx="82296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CDC (2025). Prevalence and Early Identification of Autism Spectrum Disorder Among Children Aged 4 and 8 Years – ADDM Network, 16 Sites, United States, 2022. MMWR Surveillance Summaries, 74(2).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Tomchek, S. D., &amp; Dunn, W. (2007). Sensory processing in children with and without autism. American Journal of Occupational Therapy, 61(2), 190–200.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Crane, L., Goddard, L., &amp; Pring, L. (2009). Sensory processing in adults with autism spectrum disorders. Autism, 13(3), 215–228.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Graaf, G., Buckley, F., &amp; Skotko, B. G. (2021). Estimation of the number of people with Down syndrome in Europe. European Journal of Human Genetics, 29(3), 402–410.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Novak, I., et al. (2012). Clinical prognostic messages from a systematic review on cerebral palsy. Pediatrics, 130(5), e1285–e1312.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Gothelf, D., et al. (2006). Hyperacusis in Williams syndrome. Neurology, 66(3), 390–395.  ·  Strømme, P., et al. (2002). Prevalence estimation of Williams syndrome. Journal of Child Neurology, 17(4), 269–271.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Bhat, A. N. (2020). Is motor impairment in autism spectrum disorder distinct from developmental coordination disorder? Physical Therapy, 100(4), 633–644.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Kalandadze, T., Norbury, C., Nærland, T., &amp; Næss, K. A. B. (2018). Figurative language comprehension in individuals with autism spectrum disorder: a meta-analytic review. Autism, 22(2), 99–117.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Guan, J., &amp; Li, G. (2017). Injury mortality in individuals with autism. American Journal of Public Health, 107(5), 791–793.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Wang, Y., Qian, G., Mao, S., &amp; Zhang, S. (2025). Physical exercise interventions in children with autism: meta-analysis of RCTs. Frontiers in Pediatrics, 13, 1475019.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Olympics International – výročné prehľady a údaje o hnutí.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B68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cial Sensory">
  <a:themeElements>
    <a:clrScheme name="Special Sensory">
      <a:dk1>
        <a:srgbClr val="1F1B4D"/>
      </a:dk1>
      <a:lt1>
        <a:srgbClr val="FFFFFF"/>
      </a:lt1>
      <a:dk2>
        <a:srgbClr val="35309A"/>
      </a:dk2>
      <a:lt2>
        <a:srgbClr val="F2F0FB"/>
      </a:lt2>
      <a:accent1>
        <a:srgbClr val="E5397A"/>
      </a:accent1>
      <a:accent2>
        <a:srgbClr val="FFC23D"/>
      </a:accent2>
      <a:accent3>
        <a:srgbClr val="22A9BA"/>
      </a:accent3>
      <a:accent4>
        <a:srgbClr val="7B6FE0"/>
      </a:accent4>
      <a:accent5>
        <a:srgbClr val="F28C5B"/>
      </a:accent5>
      <a:accent6>
        <a:srgbClr val="6B6884"/>
      </a:accent6>
      <a:hlink>
        <a:srgbClr val="35309A"/>
      </a:hlink>
      <a:folHlink>
        <a:srgbClr val="7B6FE0"/>
      </a:folHlink>
    </a:clrScheme>
    <a:fontScheme name="Special Sensory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3797</Words>
  <Application>Microsoft Office PowerPoint</Application>
  <PresentationFormat>Prezentácia na obrazovke (16:9)</PresentationFormat>
  <Paragraphs>399</Paragraphs>
  <Slides>26</Slides>
  <Notes>26</Notes>
  <HiddenSlides>0</HiddenSlides>
  <MMClips>2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26</vt:i4>
      </vt:variant>
    </vt:vector>
  </HeadingPairs>
  <TitlesOfParts>
    <vt:vector size="29" baseType="lpstr">
      <vt:lpstr>Arial</vt:lpstr>
      <vt:lpstr>Calibri</vt:lpstr>
      <vt:lpstr>Special Sensory</vt:lpstr>
      <vt:lpstr>Prezentácia programu PowerPoint</vt:lpstr>
      <vt:lpstr>Nejde o výnimky. Ide o tisíce ľudí</vt:lpstr>
      <vt:lpstr>Bariérou nie je diagnóza, ale mýty</vt:lpstr>
      <vt:lpstr>Pred každou diagnózou je meno</vt:lpstr>
      <vt:lpstr>Kto prichádza na tréning a na hodinu</vt:lpstr>
      <vt:lpstr>Štyri diagnózy, štyri rôzne svety</vt:lpstr>
      <vt:lpstr>Senzorické preťaženie: nepriateľ progresu</vt:lpstr>
      <vt:lpstr>Nie päť, ale osem zmyslov</vt:lpstr>
      <vt:lpstr>Zrak a sluch: príliš jasno, príliš nahlas</vt:lpstr>
      <vt:lpstr>Čuch a chuť: neviditeľní rušitelia</vt:lpstr>
      <vt:lpstr>Hmat a interocepcia: zvonku aj zvnútra</vt:lpstr>
      <vt:lpstr>Rovnováha a propriocepcia: zmysly pohybu</vt:lpstr>
      <vt:lpstr>Predstavte si tréning…</vt:lpstr>
      <vt:lpstr>Keď šport nie je prístupný, cena je vysoká</vt:lpstr>
      <vt:lpstr>Prezentácia programu PowerPoint</vt:lpstr>
      <vt:lpstr>Pohyb funguje – a dáta to potvrdzujú</vt:lpstr>
      <vt:lpstr>Krok 1: Skôr než začne tréning/ hodina</vt:lpstr>
      <vt:lpstr>Krok 2: Nájdi spúšťač a uprav prostredie</vt:lpstr>
      <vt:lpstr>Krok 3: Komunikácia, ktorá nebolí</vt:lpstr>
      <vt:lpstr>Sarkazmus na telesnej: čo dieťa počuje</vt:lpstr>
      <vt:lpstr>Metafory na ihrisku: doslova pochopené</vt:lpstr>
      <vt:lpstr>Krok 4: Pravidlá zachovaj, metodiku rozkúskuj</vt:lpstr>
      <vt:lpstr>Nie ste v tom sami</vt:lpstr>
      <vt:lpstr>Čo dostanete späť</vt:lpstr>
      <vt:lpstr>Prezentácia programu PowerPoint</vt:lpstr>
      <vt:lpstr>Výskumy a dáta použité v prezentácii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Keď je svet príliš hlasný – senzorika v športe</dc:title>
  <dc:subject>PptxGenJS Presentation</dc:subject>
  <dc:creator>Special Olympics Slovensko</dc:creator>
  <cp:lastModifiedBy>Eva Gažová</cp:lastModifiedBy>
  <cp:revision>2</cp:revision>
  <dcterms:created xsi:type="dcterms:W3CDTF">2026-10-15T08:27:17Z</dcterms:created>
  <dcterms:modified xsi:type="dcterms:W3CDTF">2026-10-15T08:42:59Z</dcterms:modified>
</cp:coreProperties>
</file>